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0" r:id="rId2"/>
    <p:sldId id="327" r:id="rId3"/>
    <p:sldId id="258" r:id="rId4"/>
    <p:sldId id="257" r:id="rId5"/>
    <p:sldId id="346" r:id="rId6"/>
    <p:sldId id="261" r:id="rId7"/>
    <p:sldId id="262" r:id="rId8"/>
    <p:sldId id="341" r:id="rId9"/>
    <p:sldId id="348" r:id="rId10"/>
    <p:sldId id="265" r:id="rId11"/>
    <p:sldId id="263" r:id="rId12"/>
    <p:sldId id="34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3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8225A-57C6-49A5-9BB8-A68E01EB00C2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E98F0-F3DA-44FC-9EBE-6BFF5A59BDB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7443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097E5-0ADE-4870-96C3-D7E7C2F3DD0C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2940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7402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2567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0285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792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0521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1385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0322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2704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5702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7949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982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1160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50.png"/><Relationship Id="rId4" Type="http://schemas.openxmlformats.org/officeDocument/2006/relationships/image" Target="../media/image46.png"/><Relationship Id="rId9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9.png"/><Relationship Id="rId3" Type="http://schemas.openxmlformats.org/officeDocument/2006/relationships/image" Target="../media/image44.png"/><Relationship Id="rId7" Type="http://schemas.openxmlformats.org/officeDocument/2006/relationships/image" Target="../media/image55.png"/><Relationship Id="rId12" Type="http://schemas.openxmlformats.org/officeDocument/2006/relationships/image" Target="../media/image5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7.png"/><Relationship Id="rId5" Type="http://schemas.openxmlformats.org/officeDocument/2006/relationships/image" Target="../media/image53.png"/><Relationship Id="rId10" Type="http://schemas.openxmlformats.org/officeDocument/2006/relationships/image" Target="../media/image2.png"/><Relationship Id="rId4" Type="http://schemas.openxmlformats.org/officeDocument/2006/relationships/image" Target="../media/image52.png"/><Relationship Id="rId9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5" Type="http://schemas.openxmlformats.org/officeDocument/2006/relationships/image" Target="../media/image51.png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1.png"/><Relationship Id="rId7" Type="http://schemas.openxmlformats.org/officeDocument/2006/relationships/image" Target="../media/image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3.png"/><Relationship Id="rId4" Type="http://schemas.openxmlformats.org/officeDocument/2006/relationships/image" Target="../media/image39.pn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A4D10-0BEA-FE9A-CB28-121346A12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11D8082E-DBDF-D70E-7740-758536CA19BC}"/>
              </a:ext>
            </a:extLst>
          </p:cNvPr>
          <p:cNvGrpSpPr/>
          <p:nvPr/>
        </p:nvGrpSpPr>
        <p:grpSpPr>
          <a:xfrm>
            <a:off x="0" y="87922"/>
            <a:ext cx="9144000" cy="923193"/>
            <a:chOff x="53752" y="0"/>
            <a:chExt cx="9036496" cy="980728"/>
          </a:xfrm>
        </p:grpSpPr>
        <p:pic>
          <p:nvPicPr>
            <p:cNvPr id="6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4B7BF7AE-B855-7FB4-6C56-D0CE6FCC24E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Рисунок 6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324326DC-46A9-230F-2EF0-B101011D32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4DC270-18BF-7922-A8D9-E48A49B4B6A6}"/>
              </a:ext>
            </a:extLst>
          </p:cNvPr>
          <p:cNvSpPr txBox="1">
            <a:spLocks/>
          </p:cNvSpPr>
          <p:nvPr/>
        </p:nvSpPr>
        <p:spPr>
          <a:xfrm>
            <a:off x="101767" y="1944760"/>
            <a:ext cx="7774632" cy="889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dirty="0">
                <a:solidFill>
                  <a:srgbClr val="002060"/>
                </a:solidFill>
                <a:latin typeface="Inter"/>
              </a:rPr>
              <a:t>РОБОЧИЙ  ПАКЕТ  3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4407679-A676-6FC0-FE03-B78A513EF579}"/>
              </a:ext>
            </a:extLst>
          </p:cNvPr>
          <p:cNvSpPr txBox="1">
            <a:spLocks/>
          </p:cNvSpPr>
          <p:nvPr/>
        </p:nvSpPr>
        <p:spPr>
          <a:xfrm>
            <a:off x="1941206" y="5116973"/>
            <a:ext cx="5595220" cy="63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0" dirty="0">
                <a:solidFill>
                  <a:srgbClr val="050506"/>
                </a:solidFill>
                <a:latin typeface="Inter"/>
              </a:rPr>
              <a:t>ФІНАЛЬНА ЗУСТРІЧ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3D845EA-B11D-184B-F980-6C76A9DBAE24}"/>
              </a:ext>
            </a:extLst>
          </p:cNvPr>
          <p:cNvSpPr txBox="1">
            <a:spLocks/>
          </p:cNvSpPr>
          <p:nvPr/>
        </p:nvSpPr>
        <p:spPr>
          <a:xfrm>
            <a:off x="101767" y="3944752"/>
            <a:ext cx="7774632" cy="889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РОБОЧА ГРУПА 1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E54A80C1-BC52-B767-7F34-60C625447012}"/>
              </a:ext>
            </a:extLst>
          </p:cNvPr>
          <p:cNvSpPr/>
          <p:nvPr/>
        </p:nvSpPr>
        <p:spPr>
          <a:xfrm>
            <a:off x="554731" y="6411625"/>
            <a:ext cx="838985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18063570-492B-B78E-FD0A-6563E72D5DE8}"/>
              </a:ext>
            </a:extLst>
          </p:cNvPr>
          <p:cNvCxnSpPr>
            <a:cxnSpLocks/>
          </p:cNvCxnSpPr>
          <p:nvPr/>
        </p:nvCxnSpPr>
        <p:spPr>
          <a:xfrm>
            <a:off x="645108" y="6287604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BE362B9-5E8B-7142-D26E-9F49911B747C}"/>
              </a:ext>
            </a:extLst>
          </p:cNvPr>
          <p:cNvSpPr txBox="1">
            <a:spLocks/>
          </p:cNvSpPr>
          <p:nvPr/>
        </p:nvSpPr>
        <p:spPr>
          <a:xfrm>
            <a:off x="207846" y="5089962"/>
            <a:ext cx="5595220" cy="63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0" dirty="0">
                <a:solidFill>
                  <a:srgbClr val="050506"/>
                </a:solidFill>
                <a:latin typeface="Inter"/>
              </a:rPr>
              <a:t>16.12.2025</a:t>
            </a:r>
          </a:p>
        </p:txBody>
      </p:sp>
      <p:pic>
        <p:nvPicPr>
          <p:cNvPr id="14" name="Google Shape;187;p20">
            <a:extLst>
              <a:ext uri="{FF2B5EF4-FFF2-40B4-BE49-F238E27FC236}">
                <a16:creationId xmlns:a16="http://schemas.microsoft.com/office/drawing/2014/main" id="{0406EA20-B637-746E-C141-74120A72F2C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13992">
            <a:off x="7017301" y="2283660"/>
            <a:ext cx="1734983" cy="290996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D4F663DA-B8FF-A5F2-15FA-602E68B3D8B8}"/>
              </a:ext>
            </a:extLst>
          </p:cNvPr>
          <p:cNvGrpSpPr/>
          <p:nvPr/>
        </p:nvGrpSpPr>
        <p:grpSpPr>
          <a:xfrm>
            <a:off x="834160" y="1046043"/>
            <a:ext cx="7329950" cy="484748"/>
            <a:chOff x="183715" y="2026572"/>
            <a:chExt cx="11837233" cy="832717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C2EBA9F5-09CD-791D-B262-A0A8AD340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3715" y="2087833"/>
              <a:ext cx="1201526" cy="661102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50508BCA-2EED-5879-D666-B0870843D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55044" y="2137104"/>
              <a:ext cx="878110" cy="487426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EE81EB82-0119-C651-5BF9-A42F10B0F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55382" y="2098806"/>
              <a:ext cx="1201526" cy="565074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B265D308-CCDD-EB44-3382-F162AEBD5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79136" y="2079775"/>
              <a:ext cx="1394980" cy="584105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3B2E7D0D-B814-FAF5-2E7F-EAE81C39E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35593" y="2026572"/>
              <a:ext cx="671406" cy="832717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C35B41FE-1CF2-95CF-5B93-A6B2B5643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645203" y="2087833"/>
              <a:ext cx="844192" cy="735264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E983A526-F195-0EF1-3B5E-F3471C04D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548389" y="2120642"/>
              <a:ext cx="1380663" cy="534256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699EA95D-C35A-62CA-99DF-7CAF82020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929052" y="2098806"/>
              <a:ext cx="1848573" cy="651659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B9B7570A-AC79-C34C-4B66-C3BC7E9E0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777625" y="2047488"/>
              <a:ext cx="707177" cy="68056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D20E997F-4C24-BBAB-13EE-56FC216A5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1253603" y="2103397"/>
              <a:ext cx="767345" cy="679066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81197CD0-F299-80D3-347D-C9B62A503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432424" y="2027904"/>
              <a:ext cx="873557" cy="721031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9C9648D-AC31-486B-F6B0-543E3EFB827B}"/>
              </a:ext>
            </a:extLst>
          </p:cNvPr>
          <p:cNvSpPr txBox="1"/>
          <p:nvPr/>
        </p:nvSpPr>
        <p:spPr>
          <a:xfrm>
            <a:off x="701361" y="2795068"/>
            <a:ext cx="6274438" cy="1078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РОБОЧА ГРУПА З РОЗРОБКИ СТРАТЕГІЇ СТАЛОГО РОЗВИТКУ</a:t>
            </a:r>
          </a:p>
        </p:txBody>
      </p:sp>
      <p:sp>
        <p:nvSpPr>
          <p:cNvPr id="3" name="Прямоугольник 4">
            <a:extLst>
              <a:ext uri="{FF2B5EF4-FFF2-40B4-BE49-F238E27FC236}">
                <a16:creationId xmlns:a16="http://schemas.microsoft.com/office/drawing/2014/main" id="{10936293-9E13-6355-A6E0-F25CC1EF952B}"/>
              </a:ext>
            </a:extLst>
          </p:cNvPr>
          <p:cNvSpPr/>
          <p:nvPr/>
        </p:nvSpPr>
        <p:spPr>
          <a:xfrm>
            <a:off x="0" y="5871633"/>
            <a:ext cx="86557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TransLearnN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https://translearnn.ztu.edu.ua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8">
            <a:extLst>
              <a:ext uri="{FF2B5EF4-FFF2-40B4-BE49-F238E27FC236}">
                <a16:creationId xmlns:a16="http://schemas.microsoft.com/office/drawing/2014/main" id="{262C27BD-ECE0-2A6A-073A-3E66819D463F}"/>
              </a:ext>
            </a:extLst>
          </p:cNvPr>
          <p:cNvSpPr/>
          <p:nvPr/>
        </p:nvSpPr>
        <p:spPr>
          <a:xfrm>
            <a:off x="4775346" y="5852993"/>
            <a:ext cx="38157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https://www.facebook.com/TransLearnN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67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66268006-1A50-B1A6-BB96-4D827D77E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3586" y="694338"/>
            <a:ext cx="5887306" cy="994172"/>
          </a:xfrm>
        </p:spPr>
        <p:txBody>
          <a:bodyPr>
            <a:normAutofit/>
          </a:bodyPr>
          <a:lstStyle/>
          <a:p>
            <a:pPr algn="ctr"/>
            <a:r>
              <a:rPr lang="en-GB" sz="2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Ukrainian-German Digital Teaching Network</a:t>
            </a:r>
            <a:endParaRPr lang="uk-UA" sz="2700" dirty="0"/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D6097E9A-FD1B-1C60-06F6-20CA75C46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" y="2203183"/>
            <a:ext cx="8102396" cy="3286790"/>
          </a:xfrm>
        </p:spPr>
        <p:txBody>
          <a:bodyPr/>
          <a:lstStyle/>
          <a:p>
            <a:r>
              <a:rPr lang="uk-UA" b="1" dirty="0"/>
              <a:t>Категорії курсів</a:t>
            </a:r>
          </a:p>
          <a:p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633782-18C8-B069-2BDB-34975F4DE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280" y="815028"/>
            <a:ext cx="631598" cy="663178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C191A0D3-640E-D8A2-194E-52B6768BB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75" y="813762"/>
            <a:ext cx="2206231" cy="62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D0BB0E5-31FD-9218-2246-6AAD6B0F9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4" y="2687453"/>
            <a:ext cx="3840775" cy="3408972"/>
          </a:xfrm>
          <a:prstGeom prst="rect">
            <a:avLst/>
          </a:prstGeom>
        </p:spPr>
      </p:pic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FF326D90-F796-7CDC-D872-256E481BFF4F}"/>
              </a:ext>
            </a:extLst>
          </p:cNvPr>
          <p:cNvGrpSpPr/>
          <p:nvPr/>
        </p:nvGrpSpPr>
        <p:grpSpPr>
          <a:xfrm>
            <a:off x="527539" y="69838"/>
            <a:ext cx="8229600" cy="688585"/>
            <a:chOff x="53752" y="0"/>
            <a:chExt cx="9036496" cy="980728"/>
          </a:xfrm>
        </p:grpSpPr>
        <p:pic>
          <p:nvPicPr>
            <p:cNvPr id="3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7948F157-FFE0-FB43-AEFC-8FE09AB4820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Рисунок 3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7C87FB3F-8D1C-7A14-47C8-CB67AFF3DD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B0CF8C0D-3F21-7FA1-36FD-7B549EA37CF9}"/>
              </a:ext>
            </a:extLst>
          </p:cNvPr>
          <p:cNvCxnSpPr>
            <a:cxnSpLocks/>
          </p:cNvCxnSpPr>
          <p:nvPr/>
        </p:nvCxnSpPr>
        <p:spPr>
          <a:xfrm>
            <a:off x="645108" y="6287604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9F4C32B5-7F6F-DBC4-55D9-5519BDE6A837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pic>
        <p:nvPicPr>
          <p:cNvPr id="13" name="Рисунок 12" descr="Зображення, що містить текст, знімок екрана, рослина, Веб-сторінк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62C28E8B-7CCC-4F65-4773-DA84E7ECB7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3855" y="1434050"/>
            <a:ext cx="3440133" cy="23828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16FCBF1-A3C0-7282-919E-8436CC455E18}"/>
              </a:ext>
            </a:extLst>
          </p:cNvPr>
          <p:cNvSpPr txBox="1"/>
          <p:nvPr/>
        </p:nvSpPr>
        <p:spPr>
          <a:xfrm>
            <a:off x="412954" y="167896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Активне використання платформи 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DTN</a:t>
            </a:r>
          </a:p>
        </p:txBody>
      </p:sp>
      <p:pic>
        <p:nvPicPr>
          <p:cNvPr id="17" name="Рисунок 16" descr="Зображення, що містить текст, знімок екран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F1114771-3FEA-CC54-0F9C-D10FD0A7EE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2608" y="2968839"/>
            <a:ext cx="3153734" cy="1680812"/>
          </a:xfrm>
          <a:prstGeom prst="rect">
            <a:avLst/>
          </a:prstGeom>
        </p:spPr>
      </p:pic>
      <p:pic>
        <p:nvPicPr>
          <p:cNvPr id="21" name="Рисунок 20" descr="Зображення, що містить текст, знімок екран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4A6A5437-45ED-40F2-48DC-79DC112EBA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4609" y="3999497"/>
            <a:ext cx="2472386" cy="1911345"/>
          </a:xfrm>
          <a:prstGeom prst="rect">
            <a:avLst/>
          </a:prstGeom>
        </p:spPr>
      </p:pic>
      <p:pic>
        <p:nvPicPr>
          <p:cNvPr id="24" name="Рисунок 23" descr="Зображення, що містить текст, знімок екран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3D8C9D86-599F-1FD9-EB42-30C2F4E1A8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89698" y="4495747"/>
            <a:ext cx="3274624" cy="179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933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5E51B-5831-189D-E935-5C6AE23ED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241" y="1101889"/>
            <a:ext cx="5414715" cy="104613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325" b="1" dirty="0" err="1">
                <a:solidFill>
                  <a:srgbClr val="007635"/>
                </a:solidFill>
              </a:rPr>
              <a:t>ConnectED</a:t>
            </a:r>
            <a:r>
              <a:rPr lang="en-US" sz="2325" b="1" dirty="0">
                <a:solidFill>
                  <a:srgbClr val="007635"/>
                </a:solidFill>
              </a:rPr>
              <a:t>: German–Ukrainian University Network for Empowering Higher Education in Environmental Protection and Nature Conservation </a:t>
            </a:r>
            <a:r>
              <a:rPr lang="en-US" sz="2100" dirty="0">
                <a:solidFill>
                  <a:srgbClr val="000000"/>
                </a:solidFill>
                <a:latin typeface="Source Sans Pro" panose="020B0503030403020204" pitchFamily="34" charset="0"/>
              </a:rPr>
              <a:t>	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A3840B-FB0A-C03F-DF9A-D1DD99F4B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3402" y="2228376"/>
            <a:ext cx="5210459" cy="400588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https://www.facebook.com/connectedduhn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8A83C3-6005-6DB6-21BB-126CA61BA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9" y="918456"/>
            <a:ext cx="1656335" cy="7152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6B347E8-853B-1C8F-0584-BF233B93CE28}"/>
              </a:ext>
            </a:extLst>
          </p:cNvPr>
          <p:cNvSpPr txBox="1"/>
          <p:nvPr/>
        </p:nvSpPr>
        <p:spPr>
          <a:xfrm>
            <a:off x="237041" y="2771105"/>
            <a:ext cx="85191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Проєкт зміцнює німецько-українську академічну співпрацю через нові </a:t>
            </a:r>
            <a:r>
              <a:rPr lang="uk-UA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колаборації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розбудову потенціалу в освіті та дослідженнях (2025-2029) (програма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DUHN, 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фінансується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DAAD).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Передбачає створення мереж на основі співпраці між українськими та німецькими університетами; реалізацію спільних освітніх програм. Підготовка та реалізація спільних </a:t>
            </a:r>
            <a:r>
              <a:rPr lang="uk-UA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проектів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C1A0AA8-CA0C-4074-6B2C-843372920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6981" y="1056241"/>
            <a:ext cx="726880" cy="763224"/>
          </a:xfrm>
          <a:prstGeom prst="rect">
            <a:avLst/>
          </a:prstGeom>
        </p:spPr>
      </p:pic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E9FEE60A-DAA8-9CE1-2074-64D50F04AF6A}"/>
              </a:ext>
            </a:extLst>
          </p:cNvPr>
          <p:cNvGrpSpPr/>
          <p:nvPr/>
        </p:nvGrpSpPr>
        <p:grpSpPr>
          <a:xfrm>
            <a:off x="196671" y="2062301"/>
            <a:ext cx="2750951" cy="495341"/>
            <a:chOff x="4773561" y="1831958"/>
            <a:chExt cx="4147357" cy="910552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97D6D388-5D83-A9A3-B50A-EEB8A4EE0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73561" y="1831958"/>
              <a:ext cx="1519430" cy="862559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2DE78F8C-3F3F-5997-EA40-E0F9F67F5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2991" y="1885317"/>
              <a:ext cx="620886" cy="857193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6C56DC93-12DA-1667-FF9D-DD3FC420B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10566" y="1886449"/>
              <a:ext cx="895744" cy="805036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6E0CD036-AC6D-58EA-6A1E-21144C5F2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03000" y="1931410"/>
              <a:ext cx="717918" cy="715114"/>
            </a:xfrm>
            <a:prstGeom prst="rect">
              <a:avLst/>
            </a:prstGeom>
          </p:spPr>
        </p:pic>
      </p:grp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AAA108F-B44B-A203-FA59-320C49622F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445215" y="1135841"/>
            <a:ext cx="787470" cy="599750"/>
          </a:xfrm>
          <a:prstGeom prst="rect">
            <a:avLst/>
          </a:prstGeom>
        </p:spPr>
      </p:pic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C4ECB8A6-D67A-B0E7-2B9F-2B57694C52A4}"/>
              </a:ext>
            </a:extLst>
          </p:cNvPr>
          <p:cNvGrpSpPr/>
          <p:nvPr/>
        </p:nvGrpSpPr>
        <p:grpSpPr>
          <a:xfrm>
            <a:off x="0" y="87922"/>
            <a:ext cx="9144000" cy="923193"/>
            <a:chOff x="53752" y="0"/>
            <a:chExt cx="9036496" cy="980728"/>
          </a:xfrm>
        </p:grpSpPr>
        <p:pic>
          <p:nvPicPr>
            <p:cNvPr id="8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4FBE5CFB-0198-848F-A1C5-072D7CC0D56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Рисунок 8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502A1A46-D540-DFBD-33AB-5335FC178D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86165E7A-B2DB-2FA8-B0D5-A3F8AA23202A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7FD77DD8-CCB6-2962-6A88-0A6660238643}"/>
              </a:ext>
            </a:extLst>
          </p:cNvPr>
          <p:cNvCxnSpPr>
            <a:cxnSpLocks/>
          </p:cNvCxnSpPr>
          <p:nvPr/>
        </p:nvCxnSpPr>
        <p:spPr>
          <a:xfrm>
            <a:off x="645108" y="6287604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 descr="Зображення, що містить одежа, особа, у приміщенні, взуття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E8507F3A-D976-4D55-82C2-FF2EC0E7E9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3224" y="4152951"/>
            <a:ext cx="2066246" cy="2083155"/>
          </a:xfrm>
          <a:prstGeom prst="rect">
            <a:avLst/>
          </a:prstGeom>
        </p:spPr>
      </p:pic>
      <p:pic>
        <p:nvPicPr>
          <p:cNvPr id="25" name="Рисунок 24" descr="Зображення, що містить одежа, особа, стіна, чоловік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21749F28-61B7-B4C9-04FA-37C2D86FC5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66473" y="4351429"/>
            <a:ext cx="2786312" cy="1603490"/>
          </a:xfrm>
          <a:prstGeom prst="rect">
            <a:avLst/>
          </a:prstGeom>
        </p:spPr>
      </p:pic>
      <p:pic>
        <p:nvPicPr>
          <p:cNvPr id="14" name="Рисунок 13" descr="Зображення, що містить одежа, Обличчя людини, особа, чоловік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35915D84-7312-22CE-6721-805351BBAD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95653" y="4368355"/>
            <a:ext cx="2224637" cy="163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45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0D32D-C5F5-2DC1-0B52-37EB09C93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2E717531-9A82-BECA-FC55-E2E3B783B3B5}"/>
              </a:ext>
            </a:extLst>
          </p:cNvPr>
          <p:cNvSpPr/>
          <p:nvPr/>
        </p:nvSpPr>
        <p:spPr>
          <a:xfrm>
            <a:off x="554731" y="6411625"/>
            <a:ext cx="838985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C680CC69-4750-35A8-D25D-760BE4A6F1E3}"/>
              </a:ext>
            </a:extLst>
          </p:cNvPr>
          <p:cNvCxnSpPr>
            <a:cxnSpLocks/>
          </p:cNvCxnSpPr>
          <p:nvPr/>
        </p:nvCxnSpPr>
        <p:spPr>
          <a:xfrm>
            <a:off x="645108" y="6287604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BAE9D179-63E3-FC51-FD7B-6B28252AA3A5}"/>
              </a:ext>
            </a:extLst>
          </p:cNvPr>
          <p:cNvGrpSpPr/>
          <p:nvPr/>
        </p:nvGrpSpPr>
        <p:grpSpPr>
          <a:xfrm>
            <a:off x="99705" y="80753"/>
            <a:ext cx="8944590" cy="808892"/>
            <a:chOff x="124929" y="0"/>
            <a:chExt cx="11258054" cy="85059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FEC0195-6FFB-EB1B-B895-DAFE65F715E5}"/>
                </a:ext>
              </a:extLst>
            </p:cNvPr>
            <p:cNvGrpSpPr/>
            <p:nvPr/>
          </p:nvGrpSpPr>
          <p:grpSpPr>
            <a:xfrm>
              <a:off x="6302477" y="57666"/>
              <a:ext cx="2605549" cy="735261"/>
              <a:chOff x="57758" y="96068"/>
              <a:chExt cx="3213734" cy="776872"/>
            </a:xfrm>
          </p:grpSpPr>
          <p:sp>
            <p:nvSpPr>
              <p:cNvPr id="12" name="TextBox 3">
                <a:extLst>
                  <a:ext uri="{FF2B5EF4-FFF2-40B4-BE49-F238E27FC236}">
                    <a16:creationId xmlns:a16="http://schemas.microsoft.com/office/drawing/2014/main" id="{C172521B-4B0B-4543-FF2E-F1DC3403F9D6}"/>
                  </a:ext>
                </a:extLst>
              </p:cNvPr>
              <p:cNvSpPr txBox="1"/>
              <p:nvPr/>
            </p:nvSpPr>
            <p:spPr>
              <a:xfrm>
                <a:off x="342341" y="395715"/>
                <a:ext cx="2929151" cy="38030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>
                  <a:lnSpc>
                    <a:spcPts val="1153"/>
                  </a:lnSpc>
                  <a:spcBef>
                    <a:spcPct val="0"/>
                  </a:spcBef>
                </a:pPr>
                <a:r>
                  <a:rPr lang="en-US" sz="922" u="none" strike="noStrike" spc="77" dirty="0">
                    <a:solidFill>
                      <a:srgbClr val="4485FF"/>
                    </a:solidFill>
                    <a:latin typeface="League Spartan"/>
                  </a:rPr>
                  <a:t>UKRAINIAN-GERMAN </a:t>
                </a:r>
              </a:p>
              <a:p>
                <a:pPr marL="0" lvl="0" indent="0" algn="ctr">
                  <a:lnSpc>
                    <a:spcPts val="1153"/>
                  </a:lnSpc>
                  <a:spcBef>
                    <a:spcPct val="0"/>
                  </a:spcBef>
                </a:pPr>
                <a:r>
                  <a:rPr lang="en-US" sz="922" u="none" strike="noStrike" spc="77" dirty="0">
                    <a:solidFill>
                      <a:srgbClr val="4485FF"/>
                    </a:solidFill>
                    <a:latin typeface="League Spartan"/>
                  </a:rPr>
                  <a:t>DIGITAL TEACHING NETWORK</a:t>
                </a:r>
              </a:p>
            </p:txBody>
          </p:sp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06B853E5-89F6-09CC-E806-F53354B0338A}"/>
                  </a:ext>
                </a:extLst>
              </p:cNvPr>
              <p:cNvSpPr/>
              <p:nvPr/>
            </p:nvSpPr>
            <p:spPr>
              <a:xfrm rot="20278432">
                <a:off x="57758" y="96068"/>
                <a:ext cx="450119" cy="421082"/>
              </a:xfrm>
              <a:custGeom>
                <a:avLst/>
                <a:gdLst/>
                <a:ahLst/>
                <a:cxnLst/>
                <a:rect l="l" t="t" r="r" b="b"/>
                <a:pathLst>
                  <a:path w="530943" h="513269">
                    <a:moveTo>
                      <a:pt x="0" y="0"/>
                    </a:moveTo>
                    <a:lnTo>
                      <a:pt x="530942" y="0"/>
                    </a:lnTo>
                    <a:lnTo>
                      <a:pt x="530942" y="513269"/>
                    </a:lnTo>
                    <a:lnTo>
                      <a:pt x="0" y="51326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7675" t="-6866" r="-7675" b="-12455"/>
                </a:stretch>
              </a:blipFill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33AA7182-2F43-A2DC-3CAC-BF3A49F11123}"/>
                  </a:ext>
                </a:extLst>
              </p:cNvPr>
              <p:cNvSpPr txBox="1"/>
              <p:nvPr/>
            </p:nvSpPr>
            <p:spPr>
              <a:xfrm>
                <a:off x="592226" y="756967"/>
                <a:ext cx="2429380" cy="11597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756"/>
                  </a:lnSpc>
                </a:pPr>
                <a:r>
                  <a:rPr lang="en-US" sz="488" spc="21" dirty="0">
                    <a:solidFill>
                      <a:srgbClr val="4485FF"/>
                    </a:solidFill>
                    <a:latin typeface="Glacial Indifference Bold"/>
                  </a:rPr>
                  <a:t>FOR TRANSFORMATION OF ENVIRONMENTAL EDUCATION</a:t>
                </a:r>
              </a:p>
            </p:txBody>
          </p:sp>
        </p:grp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E362D1B5-E83F-4F9D-B553-67F54FE4973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441259" y="140199"/>
              <a:ext cx="2217538" cy="619460"/>
            </a:xfrm>
            <a:prstGeom prst="rect">
              <a:avLst/>
            </a:prstGeom>
          </p:spPr>
        </p:pic>
        <p:pic>
          <p:nvPicPr>
            <p:cNvPr id="8" name="Picture 2" descr="C:\Users\Mykhailo Psiuk\AppData\Local\Packages\Microsoft.Windows.Photos_8wekyb3d8bbwe\TempState\ShareServiceTempFolder\Co-Funded-By-the-EU.jpeg">
              <a:extLst>
                <a:ext uri="{FF2B5EF4-FFF2-40B4-BE49-F238E27FC236}">
                  <a16:creationId xmlns:a16="http://schemas.microsoft.com/office/drawing/2014/main" id="{076AD72E-A5AA-4BB6-B599-39F954BBB3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929" y="40442"/>
              <a:ext cx="2710641" cy="735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696C5496-26E6-A960-4614-70E7F1FF5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13352" y="0"/>
              <a:ext cx="1969631" cy="850595"/>
            </a:xfrm>
            <a:prstGeom prst="rect">
              <a:avLst/>
            </a:prstGeom>
          </p:spPr>
        </p:pic>
      </p:grpSp>
      <p:sp>
        <p:nvSpPr>
          <p:cNvPr id="15" name="Заголовок 3">
            <a:extLst>
              <a:ext uri="{FF2B5EF4-FFF2-40B4-BE49-F238E27FC236}">
                <a16:creationId xmlns:a16="http://schemas.microsoft.com/office/drawing/2014/main" id="{29597D23-BD6C-485D-37A8-2E5ADED75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74703"/>
            <a:ext cx="8487390" cy="1510773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>
                <a:solidFill>
                  <a:srgbClr val="002060"/>
                </a:solidFill>
              </a:rPr>
              <a:t>КОМАНДА НТУ ЩИРО  ДЯКУЄ ВСІМ ЗА СПІВПРАЦЮ!</a:t>
            </a:r>
            <a:endParaRPr lang="uk-UA" dirty="0"/>
          </a:p>
        </p:txBody>
      </p:sp>
      <p:pic>
        <p:nvPicPr>
          <p:cNvPr id="17" name="Рисунок 16" descr="Зображення, що містить Обличчя людини, усмішка, жінка, одеж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5A03F92E-53EB-4FC6-F97C-CF8E5F5BB8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7318" y="3422041"/>
            <a:ext cx="4070838" cy="260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49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F73F1CE5-FE04-4890-A9FF-C5152FE256AF}"/>
              </a:ext>
            </a:extLst>
          </p:cNvPr>
          <p:cNvCxnSpPr>
            <a:cxnSpLocks/>
          </p:cNvCxnSpPr>
          <p:nvPr/>
        </p:nvCxnSpPr>
        <p:spPr>
          <a:xfrm>
            <a:off x="1216608" y="6120550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E5CE87A9-E8D2-4A5D-B2FA-A48C79ADBB45}"/>
              </a:ext>
            </a:extLst>
          </p:cNvPr>
          <p:cNvSpPr/>
          <p:nvPr/>
        </p:nvSpPr>
        <p:spPr>
          <a:xfrm>
            <a:off x="561975" y="6323702"/>
            <a:ext cx="838985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6608C2B-A7AE-4681-AC8E-DD777A174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2171" y="5759484"/>
            <a:ext cx="159663" cy="190327"/>
          </a:xfrm>
          <a:prstGeom prst="rect">
            <a:avLst/>
          </a:prstGeom>
        </p:spPr>
      </p:pic>
      <p:sp>
        <p:nvSpPr>
          <p:cNvPr id="7" name="Заголовок 7"/>
          <p:cNvSpPr txBox="1">
            <a:spLocks/>
          </p:cNvSpPr>
          <p:nvPr/>
        </p:nvSpPr>
        <p:spPr>
          <a:xfrm>
            <a:off x="1679331" y="975440"/>
            <a:ext cx="6434124" cy="539997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000" b="1" dirty="0">
                <a:solidFill>
                  <a:srgbClr val="00863D"/>
                </a:solidFill>
              </a:rPr>
              <a:t>СКЛАД І ЗАВДАННЯ РГ1</a:t>
            </a:r>
            <a:endParaRPr lang="ru-RU" sz="3000" b="1" dirty="0">
              <a:solidFill>
                <a:srgbClr val="00863D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61975" y="1664469"/>
            <a:ext cx="8309921" cy="11586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61975" y="1594057"/>
            <a:ext cx="8310027" cy="1200329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129779" algn="just"/>
            <a:r>
              <a:rPr lang="uk-UA" b="1" dirty="0"/>
              <a:t>Робочі групи (РГ) </a:t>
            </a:r>
            <a:r>
              <a:rPr lang="uk-UA" b="1" dirty="0">
                <a:solidFill>
                  <a:srgbClr val="C00000"/>
                </a:solidFill>
              </a:rPr>
              <a:t>забезпечують спільну діяльність, міждисциплінарні дослідження в напрямку сталого розвитку у трьох тематичних сферах. </a:t>
            </a:r>
          </a:p>
          <a:p>
            <a:pPr marL="129779" algn="just"/>
            <a:r>
              <a:rPr lang="uk-UA" dirty="0"/>
              <a:t>Також робочі групи готують доповіді та презентації, публікації для платформи </a:t>
            </a:r>
            <a:r>
              <a:rPr lang="en-US" dirty="0"/>
              <a:t>TLN </a:t>
            </a:r>
            <a:r>
              <a:rPr lang="uk-UA" dirty="0"/>
              <a:t>та наукові публікації.</a:t>
            </a:r>
          </a:p>
        </p:txBody>
      </p:sp>
      <p:sp>
        <p:nvSpPr>
          <p:cNvPr id="14" name="Місце для вмісту 2">
            <a:extLst>
              <a:ext uri="{FF2B5EF4-FFF2-40B4-BE49-F238E27FC236}">
                <a16:creationId xmlns:a16="http://schemas.microsoft.com/office/drawing/2014/main" id="{6C0AA11B-D77B-35C4-8DF1-81A79371B0B1}"/>
              </a:ext>
            </a:extLst>
          </p:cNvPr>
          <p:cNvSpPr txBox="1">
            <a:spLocks/>
          </p:cNvSpPr>
          <p:nvPr/>
        </p:nvSpPr>
        <p:spPr>
          <a:xfrm>
            <a:off x="3273627" y="4529204"/>
            <a:ext cx="5518544" cy="1158668"/>
          </a:xfrm>
          <a:prstGeom prst="rect">
            <a:avLst/>
          </a:prstGeom>
          <a:solidFill>
            <a:srgbClr val="E2FFC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68580" tIns="34290" rIns="68580" bIns="3429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b="1" dirty="0"/>
              <a:t>РГ1 </a:t>
            </a:r>
            <a:r>
              <a:rPr lang="uk-UA" sz="1800" dirty="0"/>
              <a:t>об’єднує працівників  університетів та практиків для розробки підходів, методів, моделей щодо впровадження сталого розвитку в університетах України.</a:t>
            </a:r>
          </a:p>
        </p:txBody>
      </p: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D35C08A6-4F68-7194-15DD-9B0A811F554D}"/>
              </a:ext>
            </a:extLst>
          </p:cNvPr>
          <p:cNvGrpSpPr/>
          <p:nvPr/>
        </p:nvGrpSpPr>
        <p:grpSpPr>
          <a:xfrm>
            <a:off x="114300" y="87922"/>
            <a:ext cx="8906608" cy="923193"/>
            <a:chOff x="53752" y="0"/>
            <a:chExt cx="9036496" cy="980728"/>
          </a:xfrm>
        </p:grpSpPr>
        <p:pic>
          <p:nvPicPr>
            <p:cNvPr id="4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656FE25F-C775-88F5-4744-5EDC31FD555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Рисунок 8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6DEB3ACC-438B-BEE6-F9B7-85A990B349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18" name="Объект 2">
            <a:extLst>
              <a:ext uri="{FF2B5EF4-FFF2-40B4-BE49-F238E27FC236}">
                <a16:creationId xmlns:a16="http://schemas.microsoft.com/office/drawing/2014/main" id="{39B59997-90B3-8C68-BA87-FDFA97463523}"/>
              </a:ext>
            </a:extLst>
          </p:cNvPr>
          <p:cNvSpPr txBox="1">
            <a:spLocks/>
          </p:cNvSpPr>
          <p:nvPr/>
        </p:nvSpPr>
        <p:spPr>
          <a:xfrm>
            <a:off x="372743" y="3144796"/>
            <a:ext cx="8389722" cy="1062016"/>
          </a:xfrm>
          <a:prstGeom prst="rect">
            <a:avLst/>
          </a:prstGeom>
          <a:solidFill>
            <a:schemeClr val="accent6">
              <a:lumMod val="20000"/>
              <a:lumOff val="80000"/>
              <a:alpha val="10000"/>
            </a:schemeClr>
          </a:solidFill>
          <a:ln>
            <a:solidFill>
              <a:schemeClr val="bg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dirty="0"/>
          </a:p>
        </p:txBody>
      </p:sp>
      <p:sp>
        <p:nvSpPr>
          <p:cNvPr id="19" name="Прямоугольник 1"/>
          <p:cNvSpPr/>
          <p:nvPr/>
        </p:nvSpPr>
        <p:spPr>
          <a:xfrm>
            <a:off x="341670" y="3158468"/>
            <a:ext cx="8309921" cy="923330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129779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Робоча група 1  сформована переважно з адміністративного персоналу університетів, а також науковців, експертів, студентів і практиків з університетів-партнерів України та ЄС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86F0A23-C573-B573-E058-566324E44C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49" y="4478336"/>
            <a:ext cx="1801563" cy="137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43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127C3-960D-B6E2-D46F-2AE71CC44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2857E2B9-9BEB-ED95-D306-62CF65794867}"/>
              </a:ext>
            </a:extLst>
          </p:cNvPr>
          <p:cNvGrpSpPr/>
          <p:nvPr/>
        </p:nvGrpSpPr>
        <p:grpSpPr>
          <a:xfrm>
            <a:off x="114300" y="87922"/>
            <a:ext cx="8906608" cy="923193"/>
            <a:chOff x="53752" y="0"/>
            <a:chExt cx="9036496" cy="980728"/>
          </a:xfrm>
        </p:grpSpPr>
        <p:pic>
          <p:nvPicPr>
            <p:cNvPr id="6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BFE2D6C7-1F6D-DCF0-7B71-EAF85FF65F3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Рисунок 6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76BBCB9C-41A2-2352-45E2-97444ACA5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9" name="Місце для вмісту 2">
            <a:extLst>
              <a:ext uri="{FF2B5EF4-FFF2-40B4-BE49-F238E27FC236}">
                <a16:creationId xmlns:a16="http://schemas.microsoft.com/office/drawing/2014/main" id="{7892B26F-84EF-D9C3-C2BA-A30D75FC2C69}"/>
              </a:ext>
            </a:extLst>
          </p:cNvPr>
          <p:cNvSpPr txBox="1">
            <a:spLocks/>
          </p:cNvSpPr>
          <p:nvPr/>
        </p:nvSpPr>
        <p:spPr>
          <a:xfrm>
            <a:off x="351444" y="2086993"/>
            <a:ext cx="8605694" cy="1472271"/>
          </a:xfrm>
          <a:prstGeom prst="rect">
            <a:avLst/>
          </a:prstGeom>
          <a:solidFill>
            <a:srgbClr val="E2FFC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68580" tIns="34290" rIns="68580" bIns="3429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uk-UA" sz="1350" b="1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2300" dirty="0">
                <a:latin typeface="Arial" panose="020B0604020202020204" pitchFamily="34" charset="0"/>
                <a:cs typeface="Arial" panose="020B0604020202020204" pitchFamily="34" charset="0"/>
              </a:rPr>
              <a:t>Робоча група налічує 4</a:t>
            </a: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uk-UA" sz="2300" dirty="0">
                <a:latin typeface="Arial" panose="020B0604020202020204" pitchFamily="34" charset="0"/>
                <a:cs typeface="Arial" panose="020B0604020202020204" pitchFamily="34" charset="0"/>
              </a:rPr>
              <a:t> учасників з 12 закладів вищої освіти. Серед яких: представники адміністрації українських університетів-партнерів проекту, науковці, викладачі, студенти та зацікавлені особи.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uk-UA" sz="1800" dirty="0">
              <a:solidFill>
                <a:srgbClr val="000000"/>
              </a:solidFill>
            </a:endParaRPr>
          </a:p>
        </p:txBody>
      </p:sp>
      <p:sp>
        <p:nvSpPr>
          <p:cNvPr id="10" name="Місце для вмісту 2">
            <a:extLst>
              <a:ext uri="{FF2B5EF4-FFF2-40B4-BE49-F238E27FC236}">
                <a16:creationId xmlns:a16="http://schemas.microsoft.com/office/drawing/2014/main" id="{DBDF9F84-14FB-2221-F3CC-AD30DC443CDC}"/>
              </a:ext>
            </a:extLst>
          </p:cNvPr>
          <p:cNvSpPr txBox="1">
            <a:spLocks/>
          </p:cNvSpPr>
          <p:nvPr/>
        </p:nvSpPr>
        <p:spPr>
          <a:xfrm>
            <a:off x="2690279" y="3569494"/>
            <a:ext cx="6453721" cy="1520967"/>
          </a:xfrm>
          <a:prstGeom prst="rect">
            <a:avLst/>
          </a:prstGeom>
          <a:solidFill>
            <a:srgbClr val="E2FFC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57175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Організація спільної роботи університетів-партнерів.</a:t>
            </a:r>
          </a:p>
          <a:p>
            <a:pPr indent="-257175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Обмін міжнародним  та вітчизняним досвідом сталого розвитку університетів. </a:t>
            </a:r>
          </a:p>
          <a:p>
            <a:pPr indent="-257175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Підготовка Настанови для впровадження Стратегії сталого розвитку університетів. 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1DD482A8-5BE7-D328-23BA-ACB16EB98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112" y="5081987"/>
            <a:ext cx="2784938" cy="120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3435354-220F-1257-ADB4-70C529CFC5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417" y="4994700"/>
            <a:ext cx="2531239" cy="1376311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65AD731F-A5EE-5C04-7DCB-4F0CA3C83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75" y="3462976"/>
            <a:ext cx="1933940" cy="134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6F579A3E-164D-1F77-BF4E-92859B330F8C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8E460C67-4090-47D2-1D97-D4702908B0B9}"/>
              </a:ext>
            </a:extLst>
          </p:cNvPr>
          <p:cNvCxnSpPr>
            <a:cxnSpLocks/>
          </p:cNvCxnSpPr>
          <p:nvPr/>
        </p:nvCxnSpPr>
        <p:spPr>
          <a:xfrm>
            <a:off x="1029746" y="6410697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6">
            <a:extLst>
              <a:ext uri="{FF2B5EF4-FFF2-40B4-BE49-F238E27FC236}">
                <a16:creationId xmlns:a16="http://schemas.microsoft.com/office/drawing/2014/main" id="{DB10F214-B275-EDB0-C44D-696751D23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077" y="731613"/>
            <a:ext cx="5416936" cy="1085780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00863D"/>
                </a:solidFill>
              </a:rPr>
              <a:t>СКЛАД І ЗАВДАННЯ РГ1</a:t>
            </a:r>
            <a:endParaRPr lang="ru-RU" sz="3600" b="1" dirty="0">
              <a:solidFill>
                <a:srgbClr val="00863D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23EA768-73D3-7DA9-8F71-97974B2705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3994" y="5081987"/>
            <a:ext cx="2318895" cy="130437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6E795D7-4CC7-8E24-5C16-817448D3B13C}"/>
              </a:ext>
            </a:extLst>
          </p:cNvPr>
          <p:cNvSpPr txBox="1"/>
          <p:nvPr/>
        </p:nvSpPr>
        <p:spPr>
          <a:xfrm>
            <a:off x="1422952" y="1514071"/>
            <a:ext cx="66492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Перейдіть </a:t>
            </a:r>
            <a:r>
              <a:rPr lang="ru-RU" dirty="0"/>
              <a:t>за </a:t>
            </a:r>
            <a:r>
              <a:rPr lang="ru-RU" dirty="0" err="1"/>
              <a:t>посиланням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вступити</a:t>
            </a:r>
            <a:r>
              <a:rPr lang="ru-RU" dirty="0"/>
              <a:t> до групи в </a:t>
            </a:r>
            <a:r>
              <a:rPr lang="uk-UA" dirty="0" err="1"/>
              <a:t>WhatsApp</a:t>
            </a:r>
            <a:r>
              <a:rPr lang="uk-UA" dirty="0"/>
              <a:t>: </a:t>
            </a:r>
            <a:r>
              <a:rPr lang="uk-UA" b="1" dirty="0">
                <a:solidFill>
                  <a:srgbClr val="C00000"/>
                </a:solidFill>
              </a:rPr>
              <a:t>https://chat.whatsapp.com/FpX2RiSMo1L90oBl3XkcRr</a:t>
            </a:r>
          </a:p>
        </p:txBody>
      </p:sp>
    </p:spTree>
    <p:extLst>
      <p:ext uri="{BB962C8B-B14F-4D97-AF65-F5344CB8AC3E}">
        <p14:creationId xmlns:p14="http://schemas.microsoft.com/office/powerpoint/2010/main" val="2941827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A1F6AE88-F5BA-4BD5-A74F-02406A4B8E70}"/>
              </a:ext>
            </a:extLst>
          </p:cNvPr>
          <p:cNvSpPr/>
          <p:nvPr/>
        </p:nvSpPr>
        <p:spPr>
          <a:xfrm>
            <a:off x="33502" y="980303"/>
            <a:ext cx="4600575" cy="785004"/>
          </a:xfrm>
          <a:prstGeom prst="rect">
            <a:avLst/>
          </a:prstGeom>
          <a:solidFill>
            <a:srgbClr val="568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3F36B8DD-F7AA-402A-8572-A1225C7A1210}"/>
              </a:ext>
            </a:extLst>
          </p:cNvPr>
          <p:cNvSpPr/>
          <p:nvPr/>
        </p:nvSpPr>
        <p:spPr>
          <a:xfrm>
            <a:off x="362729" y="994097"/>
            <a:ext cx="32993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FF00"/>
                </a:solidFill>
              </a:rPr>
              <a:t>Позитивні практики</a:t>
            </a:r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F73F1CE5-FE04-4890-A9FF-C5152FE256AF}"/>
              </a:ext>
            </a:extLst>
          </p:cNvPr>
          <p:cNvCxnSpPr>
            <a:cxnSpLocks/>
          </p:cNvCxnSpPr>
          <p:nvPr/>
        </p:nvCxnSpPr>
        <p:spPr>
          <a:xfrm>
            <a:off x="1222794" y="6466749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E5CE87A9-E8D2-4A5D-B2FA-A48C79ADBB45}"/>
              </a:ext>
            </a:extLst>
          </p:cNvPr>
          <p:cNvSpPr/>
          <p:nvPr/>
        </p:nvSpPr>
        <p:spPr>
          <a:xfrm>
            <a:off x="1147124" y="6411957"/>
            <a:ext cx="77702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Transformational Learning Network for Resilience </a:t>
            </a:r>
            <a:r>
              <a:rPr lang="en-US" sz="1200" dirty="0"/>
              <a:t>- Enabling Ukrainian higher education to ensure a sustainable and robust reconstruction of (post-war) Ukraine</a:t>
            </a:r>
            <a:endParaRPr lang="uk-UA" sz="12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6608C2B-A7AE-4681-AC8E-DD777A174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2171" y="6536313"/>
            <a:ext cx="159663" cy="253769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25" y="1834081"/>
            <a:ext cx="2184373" cy="306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498" y="2030632"/>
            <a:ext cx="2379488" cy="255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986" y="517585"/>
            <a:ext cx="2304186" cy="23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411" y="1409698"/>
            <a:ext cx="1809924" cy="2055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8066" y="4960527"/>
            <a:ext cx="40711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Співпраця</a:t>
            </a:r>
            <a:r>
              <a:rPr lang="ru-RU" dirty="0"/>
              <a:t> </a:t>
            </a:r>
            <a:r>
              <a:rPr lang="ru-RU" dirty="0" err="1"/>
              <a:t>кафедри</a:t>
            </a:r>
            <a:r>
              <a:rPr lang="ru-RU" dirty="0"/>
              <a:t> </a:t>
            </a:r>
            <a:r>
              <a:rPr lang="ru-RU" dirty="0" err="1"/>
              <a:t>промислових</a:t>
            </a:r>
            <a:r>
              <a:rPr lang="ru-RU" dirty="0"/>
              <a:t> </a:t>
            </a:r>
            <a:r>
              <a:rPr lang="ru-RU" dirty="0" err="1"/>
              <a:t>теплоенергетичних</a:t>
            </a:r>
            <a:r>
              <a:rPr lang="ru-RU" dirty="0"/>
              <a:t> установок і </a:t>
            </a:r>
            <a:r>
              <a:rPr lang="ru-RU" dirty="0" err="1"/>
              <a:t>теплопостачання</a:t>
            </a:r>
            <a:r>
              <a:rPr lang="ru-RU" dirty="0"/>
              <a:t> ННІСТ з </a:t>
            </a:r>
            <a:r>
              <a:rPr lang="ru-RU" dirty="0" err="1"/>
              <a:t>Інститутом</a:t>
            </a:r>
            <a:r>
              <a:rPr lang="ru-RU" dirty="0"/>
              <a:t> </a:t>
            </a:r>
            <a:r>
              <a:rPr lang="ru-RU" dirty="0" err="1"/>
              <a:t>агроекології</a:t>
            </a:r>
            <a:r>
              <a:rPr lang="ru-RU" dirty="0"/>
              <a:t> та </a:t>
            </a:r>
            <a:r>
              <a:rPr lang="ru-RU" dirty="0" err="1"/>
              <a:t>природокористування</a:t>
            </a:r>
            <a:r>
              <a:rPr lang="ru-RU" dirty="0"/>
              <a:t> НААН у рамах </a:t>
            </a:r>
            <a:r>
              <a:rPr lang="ru-RU" dirty="0" err="1"/>
              <a:t>проєкту</a:t>
            </a:r>
            <a:r>
              <a:rPr lang="ru-RU" dirty="0"/>
              <a:t> </a:t>
            </a:r>
            <a:r>
              <a:rPr lang="ru-RU" dirty="0" err="1"/>
              <a:t>Erasmus</a:t>
            </a:r>
            <a:r>
              <a:rPr lang="ru-RU" dirty="0"/>
              <a:t>+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388470" y="5535589"/>
            <a:ext cx="4567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Результати моделювання водних ресурсів Житомирщини. Спільна робота  науковців трьох університетів в рамках проекту.  </a:t>
            </a:r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183" y="3364685"/>
            <a:ext cx="3278987" cy="216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FDC846F3-8B39-3ECA-ABB2-3ED7F7BF1440}"/>
              </a:ext>
            </a:extLst>
          </p:cNvPr>
          <p:cNvGrpSpPr/>
          <p:nvPr/>
        </p:nvGrpSpPr>
        <p:grpSpPr>
          <a:xfrm>
            <a:off x="114300" y="87922"/>
            <a:ext cx="8906608" cy="923193"/>
            <a:chOff x="53752" y="0"/>
            <a:chExt cx="9036496" cy="980728"/>
          </a:xfrm>
        </p:grpSpPr>
        <p:pic>
          <p:nvPicPr>
            <p:cNvPr id="4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55B4EBD6-85A4-F05A-82DC-729F1387796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Рисунок 6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A11589EC-D4BC-F39C-9B5D-553713F88D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5746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EC55E-AD04-01EC-F6D1-F0A2771DB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084" y="1476768"/>
            <a:ext cx="6651523" cy="70192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000" b="1" dirty="0">
                <a:solidFill>
                  <a:schemeClr val="accent1"/>
                </a:solidFill>
              </a:rPr>
              <a:t>Трансформаційна навчальна мережа для підтримки стійкості вищої освіти України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F3C259-DA32-6E79-B264-B70DBB876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25266"/>
            <a:ext cx="7886700" cy="3263504"/>
          </a:xfrm>
        </p:spPr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6A2E36-11C0-E474-C84C-E8B1AB08E271}"/>
              </a:ext>
            </a:extLst>
          </p:cNvPr>
          <p:cNvSpPr txBox="1"/>
          <p:nvPr/>
        </p:nvSpPr>
        <p:spPr>
          <a:xfrm>
            <a:off x="5651168" y="3124542"/>
            <a:ext cx="3040593" cy="2528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135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Мережа сприяє </a:t>
            </a:r>
            <a:r>
              <a:rPr lang="uk-UA" sz="135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розвитку партнерства</a:t>
            </a:r>
            <a:r>
              <a:rPr lang="uk-UA" sz="135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uk-UA" sz="135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обміну знаннями та спільному навчанню</a:t>
            </a:r>
            <a:r>
              <a:rPr lang="uk-UA" sz="135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відкриваючи нові можливості для ефективної взаємодії українських університетів із зацікавленими сторонами. Її мета — </a:t>
            </a:r>
            <a:r>
              <a:rPr lang="uk-UA" sz="135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підтримка дослідницької, освітньої та управлінської діяльності у впровадженні принципів сталого розвитку й доступі до кращих практик</a:t>
            </a:r>
            <a:endParaRPr lang="uk-UA" sz="1350" b="1" kern="100" dirty="0">
              <a:solidFill>
                <a:srgbClr val="C00000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356EF4-D32E-2906-5B7E-81F20EFBE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91" y="2349982"/>
            <a:ext cx="2889299" cy="12096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FB5913-49AD-021C-ECB7-FA7B4F798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46" y="3869712"/>
            <a:ext cx="5474757" cy="23375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DC7E40C-B987-837B-04A5-38A7F14F4FE2}"/>
              </a:ext>
            </a:extLst>
          </p:cNvPr>
          <p:cNvSpPr txBox="1"/>
          <p:nvPr/>
        </p:nvSpPr>
        <p:spPr>
          <a:xfrm>
            <a:off x="3220537" y="2516179"/>
            <a:ext cx="576268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700" dirty="0"/>
              <a:t>https://ukraine-oss.com/translearnn/</a:t>
            </a:r>
            <a:endParaRPr lang="uk-UA" sz="270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A532EB6-7634-0DA1-1D5C-BCCD5054B9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46" y="890506"/>
            <a:ext cx="2160055" cy="54001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4684374-0F0C-F811-0728-E5970C717F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987" y="1004101"/>
            <a:ext cx="2245239" cy="449543"/>
          </a:xfrm>
          <a:prstGeom prst="rect">
            <a:avLst/>
          </a:prstGeom>
        </p:spPr>
      </p:pic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0A31F628-AB72-B8E8-6812-4A3FC744EE95}"/>
              </a:ext>
            </a:extLst>
          </p:cNvPr>
          <p:cNvGrpSpPr/>
          <p:nvPr/>
        </p:nvGrpSpPr>
        <p:grpSpPr>
          <a:xfrm>
            <a:off x="0" y="87922"/>
            <a:ext cx="9144000" cy="923193"/>
            <a:chOff x="53752" y="0"/>
            <a:chExt cx="9036496" cy="980728"/>
          </a:xfrm>
        </p:grpSpPr>
        <p:pic>
          <p:nvPicPr>
            <p:cNvPr id="6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1CCF6C79-13EE-F719-DC69-A2CF282F9F6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Рисунок 7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2C4B462D-21F7-B3EF-B346-87D09AF6CF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58E52BEF-3B41-E603-5C69-9F085AD8E6DD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4" name="Пряма сполучна лінія 13">
            <a:extLst>
              <a:ext uri="{FF2B5EF4-FFF2-40B4-BE49-F238E27FC236}">
                <a16:creationId xmlns:a16="http://schemas.microsoft.com/office/drawing/2014/main" id="{F99EC47D-B1D5-BA78-B11D-65CFEBD21027}"/>
              </a:ext>
            </a:extLst>
          </p:cNvPr>
          <p:cNvCxnSpPr>
            <a:cxnSpLocks/>
          </p:cNvCxnSpPr>
          <p:nvPr/>
        </p:nvCxnSpPr>
        <p:spPr>
          <a:xfrm>
            <a:off x="1029746" y="6410697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179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61DBE-4F9D-8158-1EE5-D78FBCBF9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7833"/>
            <a:ext cx="6892290" cy="994172"/>
          </a:xfrm>
        </p:spPr>
        <p:txBody>
          <a:bodyPr>
            <a:normAutofit fontScale="90000"/>
          </a:bodyPr>
          <a:lstStyle/>
          <a:p>
            <a:r>
              <a:rPr lang="uk-UA" sz="2700" b="1" dirty="0">
                <a:solidFill>
                  <a:schemeClr val="accent1"/>
                </a:solidFill>
              </a:rPr>
              <a:t>Трансформаційна навчальна мережа для підтримки стійкості вищої освіти України</a:t>
            </a:r>
            <a:br>
              <a:rPr lang="uk-UA" sz="2700" b="1" dirty="0">
                <a:solidFill>
                  <a:schemeClr val="accent1"/>
                </a:solidFill>
              </a:rPr>
            </a:br>
            <a:r>
              <a:rPr lang="en-GB" sz="1650" dirty="0"/>
              <a:t>https://ukraine-oss.com/translearnn/</a:t>
            </a:r>
            <a:br>
              <a:rPr lang="uk-UA" sz="1650" dirty="0"/>
            </a:br>
            <a:endParaRPr lang="uk-UA" sz="165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435AE7-EEB6-78A4-39CB-BF0FA32B9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05" y="2039814"/>
            <a:ext cx="4496811" cy="40098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54DFDE-C653-8712-0BE8-E34CFFB21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2967" y="1077965"/>
            <a:ext cx="3029630" cy="139782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D59D2F-0CD8-C206-6123-55F31B190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404" y="2365004"/>
            <a:ext cx="4008863" cy="12514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2E0F811-7C8A-6D00-902A-9CBE4BAC0D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316" y="3616434"/>
            <a:ext cx="3764338" cy="15273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67C38F-0EF8-1DCF-115D-ADE3A560A6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8495" y="4920798"/>
            <a:ext cx="2907902" cy="1527314"/>
          </a:xfrm>
          <a:prstGeom prst="rect">
            <a:avLst/>
          </a:prstGeom>
        </p:spPr>
      </p:pic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1F9175AB-3CFA-490B-C0F4-1E21A0A885DC}"/>
              </a:ext>
            </a:extLst>
          </p:cNvPr>
          <p:cNvGrpSpPr/>
          <p:nvPr/>
        </p:nvGrpSpPr>
        <p:grpSpPr>
          <a:xfrm>
            <a:off x="91051" y="109874"/>
            <a:ext cx="8811160" cy="923193"/>
            <a:chOff x="53752" y="0"/>
            <a:chExt cx="9036496" cy="980728"/>
          </a:xfrm>
        </p:grpSpPr>
        <p:pic>
          <p:nvPicPr>
            <p:cNvPr id="4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8F12ABF0-383A-D730-B9ED-B6CA94B02DB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Рисунок 5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10597210-4A4E-DA70-01AE-023FB1B5DC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F299B6AE-CAD4-4B94-2566-1FD23A044C0F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5BD687A4-37D3-D0A0-DC5C-43D3E5F27404}"/>
              </a:ext>
            </a:extLst>
          </p:cNvPr>
          <p:cNvCxnSpPr>
            <a:cxnSpLocks/>
          </p:cNvCxnSpPr>
          <p:nvPr/>
        </p:nvCxnSpPr>
        <p:spPr>
          <a:xfrm>
            <a:off x="1029746" y="6410697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150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875EF-3DE1-6457-D428-61725E2F3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5BA58-C1FA-B03F-08EC-B8FB9147B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630" y="1174725"/>
            <a:ext cx="7226977" cy="70192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000" b="1" dirty="0">
                <a:solidFill>
                  <a:schemeClr val="accent1"/>
                </a:solidFill>
              </a:rPr>
              <a:t>Трансформаційна навчальна мережа для підтримки стійкості вищої освіти України. Перспективи розвитку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03E9D0-C2D8-E30D-D2D5-0F3B4A9BF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77" y="2133890"/>
            <a:ext cx="3413046" cy="19116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3367EDE-EAF1-ABB8-1AB8-77C93E501877}"/>
              </a:ext>
            </a:extLst>
          </p:cNvPr>
          <p:cNvSpPr txBox="1"/>
          <p:nvPr/>
        </p:nvSpPr>
        <p:spPr>
          <a:xfrm>
            <a:off x="3825248" y="2073455"/>
            <a:ext cx="5362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https://ukraine-oss.com/translearnn/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DD473B0-79D1-DD9F-C581-EF8F1D4BA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5248" y="2453266"/>
            <a:ext cx="2314898" cy="578724"/>
          </a:xfrm>
          <a:prstGeom prst="rect">
            <a:avLst/>
          </a:prstGeom>
        </p:spPr>
      </p:pic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A1E4CCE-1EB8-1EEC-E0D0-4C67F830B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85" y="4232240"/>
            <a:ext cx="4283822" cy="1911645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Розвивати цю мережу для впровадження сталого розвитку вищої освіти України разом з Офісом сталих рішень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PAEW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під керівництвом голови наукового комітету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д.т.н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., проф.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Павличенко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А.В. </a:t>
            </a:r>
          </a:p>
        </p:txBody>
      </p:sp>
      <p:sp>
        <p:nvSpPr>
          <p:cNvPr id="8" name="Місце для вмісту 5">
            <a:extLst>
              <a:ext uri="{FF2B5EF4-FFF2-40B4-BE49-F238E27FC236}">
                <a16:creationId xmlns:a16="http://schemas.microsoft.com/office/drawing/2014/main" id="{92DB4E07-0BAE-460A-03B8-7194CD739651}"/>
              </a:ext>
            </a:extLst>
          </p:cNvPr>
          <p:cNvSpPr txBox="1">
            <a:spLocks/>
          </p:cNvSpPr>
          <p:nvPr/>
        </p:nvSpPr>
        <p:spPr>
          <a:xfrm>
            <a:off x="4496631" y="3180303"/>
            <a:ext cx="4401392" cy="67852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Запрошувати ЗВО ділитися своїми результатами, планами,  кейсами. 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2C238F7E-ED3D-0191-B5ED-5603EB82084C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C9C13E85-CAB9-9371-51CB-6EA09FBE6DA2}"/>
              </a:ext>
            </a:extLst>
          </p:cNvPr>
          <p:cNvGrpSpPr/>
          <p:nvPr/>
        </p:nvGrpSpPr>
        <p:grpSpPr>
          <a:xfrm>
            <a:off x="99285" y="35782"/>
            <a:ext cx="9044715" cy="889782"/>
            <a:chOff x="53752" y="0"/>
            <a:chExt cx="9036496" cy="980728"/>
          </a:xfrm>
        </p:grpSpPr>
        <p:pic>
          <p:nvPicPr>
            <p:cNvPr id="27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999122A0-731D-BEEB-6EF8-BB544CE9A47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Рисунок 27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F27A13BE-BC2D-DCA4-062B-D283345571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5144809-4B9A-1868-7030-0390A02A2B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6371" y="2476777"/>
            <a:ext cx="2245239" cy="449543"/>
          </a:xfrm>
          <a:prstGeom prst="rect">
            <a:avLst/>
          </a:prstGeom>
        </p:spPr>
      </p:pic>
      <p:sp>
        <p:nvSpPr>
          <p:cNvPr id="30" name="Місце для вмісту 5">
            <a:extLst>
              <a:ext uri="{FF2B5EF4-FFF2-40B4-BE49-F238E27FC236}">
                <a16:creationId xmlns:a16="http://schemas.microsoft.com/office/drawing/2014/main" id="{CF5EDB5E-6F21-5FB8-5146-BEFFF446D382}"/>
              </a:ext>
            </a:extLst>
          </p:cNvPr>
          <p:cNvSpPr txBox="1">
            <a:spLocks/>
          </p:cNvSpPr>
          <p:nvPr/>
        </p:nvSpPr>
        <p:spPr>
          <a:xfrm>
            <a:off x="4527337" y="3991573"/>
            <a:ext cx="4283822" cy="2297022"/>
          </a:xfrm>
          <a:prstGeom prst="rect">
            <a:avLst/>
          </a:prstGeom>
        </p:spPr>
        <p:txBody>
          <a:bodyPr vert="horz" lIns="68580" tIns="34290" rIns="68580" bIns="3429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4500" dirty="0">
                <a:latin typeface="Arial" panose="020B0604020202020204" pitchFamily="34" charset="0"/>
                <a:cs typeface="Arial" panose="020B0604020202020204" pitchFamily="34" charset="0"/>
              </a:rPr>
              <a:t>Реалізовувати спільні </a:t>
            </a:r>
            <a:r>
              <a:rPr lang="uk-UA" sz="4500" dirty="0" err="1">
                <a:latin typeface="Arial" panose="020B0604020202020204" pitchFamily="34" charset="0"/>
                <a:cs typeface="Arial" panose="020B0604020202020204" pitchFamily="34" charset="0"/>
              </a:rPr>
              <a:t>проекти</a:t>
            </a:r>
            <a:r>
              <a:rPr lang="uk-UA" sz="4500" dirty="0">
                <a:latin typeface="Arial" panose="020B0604020202020204" pitchFamily="34" charset="0"/>
                <a:cs typeface="Arial" panose="020B0604020202020204" pitchFamily="34" charset="0"/>
              </a:rPr>
              <a:t> з громадами, бізнесом, місцевим самоврядуванням тощо для впровадження ідей сталого розвитку в Україні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4500" dirty="0">
                <a:latin typeface="Arial" panose="020B0604020202020204" pitchFamily="34" charset="0"/>
                <a:cs typeface="Arial" panose="020B0604020202020204" pitchFamily="34" charset="0"/>
              </a:rPr>
              <a:t>Запрошувати громади, бізнес, університети  ділитися своїми результатами, планами,  кейсами.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uk-U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877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5B70809D-8857-03D7-1329-F541BEC48603}"/>
              </a:ext>
            </a:extLst>
          </p:cNvPr>
          <p:cNvGrpSpPr/>
          <p:nvPr/>
        </p:nvGrpSpPr>
        <p:grpSpPr>
          <a:xfrm>
            <a:off x="216527" y="41789"/>
            <a:ext cx="8642338" cy="817686"/>
            <a:chOff x="53752" y="0"/>
            <a:chExt cx="9036496" cy="980728"/>
          </a:xfrm>
        </p:grpSpPr>
        <p:pic>
          <p:nvPicPr>
            <p:cNvPr id="12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DE7DF1FA-8DB2-B3CD-2E79-9483C6414AF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Рисунок 12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CE255122-4B81-3C34-81C1-16ABD02AD6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002BD601-DF4B-71DA-FA09-CF075B389441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52618D84-E682-90C9-3B0C-A497A9274E6B}"/>
              </a:ext>
            </a:extLst>
          </p:cNvPr>
          <p:cNvCxnSpPr>
            <a:cxnSpLocks/>
          </p:cNvCxnSpPr>
          <p:nvPr/>
        </p:nvCxnSpPr>
        <p:spPr>
          <a:xfrm>
            <a:off x="931472" y="6445867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F6C0ED9-D82E-4240-3923-58EFB1358F2F}"/>
              </a:ext>
            </a:extLst>
          </p:cNvPr>
          <p:cNvSpPr txBox="1"/>
          <p:nvPr/>
        </p:nvSpPr>
        <p:spPr>
          <a:xfrm>
            <a:off x="1027845" y="836929"/>
            <a:ext cx="74612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uk-U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Настанова з рекомендаціями  щодо розробки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стратегії сталого розвитку в українських університетах</a:t>
            </a:r>
            <a:endParaRPr lang="uk-U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97BED7-06F3-0206-6917-C549A87AB772}"/>
              </a:ext>
            </a:extLst>
          </p:cNvPr>
          <p:cNvSpPr txBox="1"/>
          <p:nvPr/>
        </p:nvSpPr>
        <p:spPr>
          <a:xfrm>
            <a:off x="156065" y="1421876"/>
            <a:ext cx="8883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C00000"/>
                </a:solidFill>
              </a:rPr>
              <a:t>https://ukraine-oss.com/wp-content/uploads/2025/10/nastanova_20.09.2025.pdf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FF7767-FE42-533A-C216-184DC1F6C07C}"/>
              </a:ext>
            </a:extLst>
          </p:cNvPr>
          <p:cNvSpPr txBox="1"/>
          <p:nvPr/>
        </p:nvSpPr>
        <p:spPr>
          <a:xfrm>
            <a:off x="216526" y="1727658"/>
            <a:ext cx="86423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noProof="0" dirty="0">
                <a:latin typeface="Arial" panose="020B0604020202020204" pitchFamily="34" charset="0"/>
                <a:cs typeface="Arial" panose="020B0604020202020204" pitchFamily="34" charset="0"/>
              </a:rPr>
              <a:t>Настанова - це не лише документ, а практичний інструмент для створення стійкого майбутнього України через трансформацію вищої освіти</a:t>
            </a:r>
          </a:p>
        </p:txBody>
      </p:sp>
      <p:pic>
        <p:nvPicPr>
          <p:cNvPr id="25" name="Рисунок 24" descr="Зображення, що містить текст, знімок екрана, дизайн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7DF268AF-A7ED-9439-B1E0-0B5632050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6703" y="2408783"/>
            <a:ext cx="2714349" cy="3930864"/>
          </a:xfrm>
          <a:prstGeom prst="rect">
            <a:avLst/>
          </a:prstGeom>
        </p:spPr>
      </p:pic>
      <p:pic>
        <p:nvPicPr>
          <p:cNvPr id="27" name="Рисунок 26" descr="Зображення, що містить текст, знімок екрана, дизайн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53FE59A6-A41C-253A-4A43-5E65AB76EC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6935" y="2539533"/>
            <a:ext cx="2749552" cy="386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3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37319-1C92-4F0E-DE90-CF9683BCD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64A1D92-3660-05CC-9BC1-0B4F3BF1A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41" y="1607155"/>
            <a:ext cx="1973632" cy="2973819"/>
          </a:xfrm>
          <a:prstGeom prst="rect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29C7AE-2F96-39C3-8CB8-1A3C7369B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691" y="1647070"/>
            <a:ext cx="2338350" cy="3490281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9B2050-B12B-A998-E2C7-A9DB48E211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356" y="1953363"/>
            <a:ext cx="2543812" cy="3560058"/>
          </a:xfrm>
          <a:prstGeom prst="rect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0A5E5F-B9CF-49AA-8BD0-37662A3FF1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6062" y="2924478"/>
            <a:ext cx="2381668" cy="3449963"/>
          </a:xfrm>
          <a:prstGeom prst="rect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7F43B41-6F9F-01AE-0A4D-10EB587C9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4413" y="3472048"/>
            <a:ext cx="1973632" cy="2973819"/>
          </a:xfrm>
          <a:prstGeom prst="rect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718CE8-281A-C669-355F-059EF2DC79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2607" y="2167017"/>
            <a:ext cx="2013574" cy="3042734"/>
          </a:xfrm>
          <a:prstGeom prst="rect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</p:pic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3FC05C55-2ABA-22B6-5D09-F6D0DEC77A6F}"/>
              </a:ext>
            </a:extLst>
          </p:cNvPr>
          <p:cNvGrpSpPr/>
          <p:nvPr/>
        </p:nvGrpSpPr>
        <p:grpSpPr>
          <a:xfrm>
            <a:off x="216527" y="41789"/>
            <a:ext cx="8642338" cy="817686"/>
            <a:chOff x="53752" y="0"/>
            <a:chExt cx="9036496" cy="980728"/>
          </a:xfrm>
        </p:grpSpPr>
        <p:pic>
          <p:nvPicPr>
            <p:cNvPr id="12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94F1A4FA-20A4-C40D-D051-45287C933DA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Рисунок 12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BAF46297-3810-1D26-8FF4-CF241A4B31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C4504D1D-6075-00F6-32CD-667300DCE56A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A4450F5D-323E-00CA-DC78-30447525825D}"/>
              </a:ext>
            </a:extLst>
          </p:cNvPr>
          <p:cNvCxnSpPr>
            <a:cxnSpLocks/>
          </p:cNvCxnSpPr>
          <p:nvPr/>
        </p:nvCxnSpPr>
        <p:spPr>
          <a:xfrm>
            <a:off x="931472" y="6445867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13C2CF0-A767-8768-00A7-6DA8E1C36B40}"/>
              </a:ext>
            </a:extLst>
          </p:cNvPr>
          <p:cNvSpPr txBox="1"/>
          <p:nvPr/>
        </p:nvSpPr>
        <p:spPr>
          <a:xfrm>
            <a:off x="1027845" y="836929"/>
            <a:ext cx="74612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uk-U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Настанова з рекомендаціями  щодо розробки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стратегії сталого розвитку в українських університетах</a:t>
            </a:r>
            <a:endParaRPr lang="uk-U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Зображення, що містить одежа, текст, особа, чоловік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BE792638-5B49-C206-DC6A-6996D4507D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0702" y="3574591"/>
            <a:ext cx="2314806" cy="279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767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280</TotalTime>
  <Words>834</Words>
  <Application>Microsoft Office PowerPoint</Application>
  <PresentationFormat>Екран (4:3)</PresentationFormat>
  <Paragraphs>64</Paragraphs>
  <Slides>12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Glacial Indifference Bold</vt:lpstr>
      <vt:lpstr>Inter</vt:lpstr>
      <vt:lpstr>League Spartan</vt:lpstr>
      <vt:lpstr>Source Sans Pro</vt:lpstr>
      <vt:lpstr>Times New Roman</vt:lpstr>
      <vt:lpstr>Тема Office</vt:lpstr>
      <vt:lpstr>Презентація PowerPoint</vt:lpstr>
      <vt:lpstr>Презентація PowerPoint</vt:lpstr>
      <vt:lpstr>СКЛАД І ЗАВДАННЯ РГ1</vt:lpstr>
      <vt:lpstr>Презентація PowerPoint</vt:lpstr>
      <vt:lpstr>Трансформаційна навчальна мережа для підтримки стійкості вищої освіти України</vt:lpstr>
      <vt:lpstr>Трансформаційна навчальна мережа для підтримки стійкості вищої освіти України https://ukraine-oss.com/translearnn/ </vt:lpstr>
      <vt:lpstr>Трансформаційна навчальна мережа для підтримки стійкості вищої освіти України. Перспективи розвитку</vt:lpstr>
      <vt:lpstr>Презентація PowerPoint</vt:lpstr>
      <vt:lpstr>Презентація PowerPoint</vt:lpstr>
      <vt:lpstr>Ukrainian-German Digital Teaching Network</vt:lpstr>
      <vt:lpstr>ConnectED: German–Ukrainian University Network for Empowering Higher Education in Environmental Protection and Nature Conservation  </vt:lpstr>
      <vt:lpstr>КОМАНДА НТУ ЩИРО  ДЯКУЄ ВСІМ ЗА СПІВПРАЦЮ!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Вікторія Хрутьба</dc:creator>
  <cp:lastModifiedBy>Вікторія Хрутьба</cp:lastModifiedBy>
  <cp:revision>12</cp:revision>
  <dcterms:created xsi:type="dcterms:W3CDTF">2025-12-15T19:19:26Z</dcterms:created>
  <dcterms:modified xsi:type="dcterms:W3CDTF">2025-12-16T11:25:14Z</dcterms:modified>
</cp:coreProperties>
</file>