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60" r:id="rId2"/>
    <p:sldId id="327" r:id="rId3"/>
    <p:sldId id="258" r:id="rId4"/>
    <p:sldId id="329" r:id="rId5"/>
    <p:sldId id="348" r:id="rId6"/>
    <p:sldId id="257" r:id="rId7"/>
    <p:sldId id="346" r:id="rId8"/>
    <p:sldId id="261" r:id="rId9"/>
    <p:sldId id="262" r:id="rId10"/>
    <p:sldId id="265" r:id="rId11"/>
    <p:sldId id="263" r:id="rId12"/>
    <p:sldId id="347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87" d="100"/>
          <a:sy n="87" d="100"/>
        </p:scale>
        <p:origin x="123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88225A-57C6-49A5-9BB8-A68E01EB00C2}" type="datetimeFigureOut">
              <a:rPr lang="uk-UA" smtClean="0"/>
              <a:t>16.12.2025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FE98F0-F3DA-44FC-9EBE-6BFF5A59BDB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77443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097E5-0ADE-4870-96C3-D7E7C2F3DD0C}" type="slidenum">
              <a:rPr lang="uk-UA" smtClean="0"/>
              <a:t>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82940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8EA69-FCAC-483B-9BCA-FD90D8D167FA}" type="datetimeFigureOut">
              <a:rPr lang="uk-UA" smtClean="0"/>
              <a:t>16.12.2025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1EB30-3C3E-4903-860D-3E5C800775C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67402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8EA69-FCAC-483B-9BCA-FD90D8D167FA}" type="datetimeFigureOut">
              <a:rPr lang="uk-UA" smtClean="0"/>
              <a:t>16.12.2025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1EB30-3C3E-4903-860D-3E5C800775C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82567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8EA69-FCAC-483B-9BCA-FD90D8D167FA}" type="datetimeFigureOut">
              <a:rPr lang="uk-UA" smtClean="0"/>
              <a:t>16.12.2025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1EB30-3C3E-4903-860D-3E5C800775C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50285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8EA69-FCAC-483B-9BCA-FD90D8D167FA}" type="datetimeFigureOut">
              <a:rPr lang="uk-UA" smtClean="0"/>
              <a:t>16.12.2025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1EB30-3C3E-4903-860D-3E5C800775C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17924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8EA69-FCAC-483B-9BCA-FD90D8D167FA}" type="datetimeFigureOut">
              <a:rPr lang="uk-UA" smtClean="0"/>
              <a:t>16.12.2025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1EB30-3C3E-4903-860D-3E5C800775C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30521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8EA69-FCAC-483B-9BCA-FD90D8D167FA}" type="datetimeFigureOut">
              <a:rPr lang="uk-UA" smtClean="0"/>
              <a:t>16.12.2025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1EB30-3C3E-4903-860D-3E5C800775C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71385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8EA69-FCAC-483B-9BCA-FD90D8D167FA}" type="datetimeFigureOut">
              <a:rPr lang="uk-UA" smtClean="0"/>
              <a:t>16.12.2025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1EB30-3C3E-4903-860D-3E5C800775C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60322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8EA69-FCAC-483B-9BCA-FD90D8D167FA}" type="datetimeFigureOut">
              <a:rPr lang="uk-UA" smtClean="0"/>
              <a:t>16.12.2025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1EB30-3C3E-4903-860D-3E5C800775C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42704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8EA69-FCAC-483B-9BCA-FD90D8D167FA}" type="datetimeFigureOut">
              <a:rPr lang="uk-UA" smtClean="0"/>
              <a:t>16.12.2025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1EB30-3C3E-4903-860D-3E5C800775C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35702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8EA69-FCAC-483B-9BCA-FD90D8D167FA}" type="datetimeFigureOut">
              <a:rPr lang="uk-UA" smtClean="0"/>
              <a:t>16.12.2025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1EB30-3C3E-4903-860D-3E5C800775C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27949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8EA69-FCAC-483B-9BCA-FD90D8D167FA}" type="datetimeFigureOut">
              <a:rPr lang="uk-UA" smtClean="0"/>
              <a:t>16.12.2025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1EB30-3C3E-4903-860D-3E5C800775C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9822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308EA69-FCAC-483B-9BCA-FD90D8D167FA}" type="datetimeFigureOut">
              <a:rPr lang="uk-UA" smtClean="0"/>
              <a:t>16.12.2025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731EB30-3C3E-4903-860D-3E5C800775C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81160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56.png"/><Relationship Id="rId4" Type="http://schemas.openxmlformats.org/officeDocument/2006/relationships/image" Target="../media/image52.png"/><Relationship Id="rId9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5.png"/><Relationship Id="rId3" Type="http://schemas.openxmlformats.org/officeDocument/2006/relationships/image" Target="../media/image50.png"/><Relationship Id="rId7" Type="http://schemas.openxmlformats.org/officeDocument/2006/relationships/image" Target="../media/image61.png"/><Relationship Id="rId12" Type="http://schemas.openxmlformats.org/officeDocument/2006/relationships/image" Target="../media/image64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3.png"/><Relationship Id="rId5" Type="http://schemas.openxmlformats.org/officeDocument/2006/relationships/image" Target="../media/image59.png"/><Relationship Id="rId10" Type="http://schemas.openxmlformats.org/officeDocument/2006/relationships/image" Target="../media/image2.png"/><Relationship Id="rId4" Type="http://schemas.openxmlformats.org/officeDocument/2006/relationships/image" Target="../media/image58.png"/><Relationship Id="rId9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png"/><Relationship Id="rId5" Type="http://schemas.openxmlformats.org/officeDocument/2006/relationships/image" Target="../media/image57.png"/><Relationship Id="rId4" Type="http://schemas.openxmlformats.org/officeDocument/2006/relationships/image" Target="../media/image6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jpe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25.png"/><Relationship Id="rId5" Type="http://schemas.openxmlformats.org/officeDocument/2006/relationships/image" Target="../media/image1.png"/><Relationship Id="rId10" Type="http://schemas.openxmlformats.org/officeDocument/2006/relationships/image" Target="../media/image24.jpeg"/><Relationship Id="rId4" Type="http://schemas.openxmlformats.org/officeDocument/2006/relationships/image" Target="../media/image20.png"/><Relationship Id="rId9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.png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.png"/><Relationship Id="rId7" Type="http://schemas.openxmlformats.org/officeDocument/2006/relationships/image" Target="../media/image3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5.png"/><Relationship Id="rId7" Type="http://schemas.openxmlformats.org/officeDocument/2006/relationships/image" Target="../media/image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7A4D10-0BEA-FE9A-CB28-121346A12F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увати 4">
            <a:extLst>
              <a:ext uri="{FF2B5EF4-FFF2-40B4-BE49-F238E27FC236}">
                <a16:creationId xmlns:a16="http://schemas.microsoft.com/office/drawing/2014/main" id="{11D8082E-DBDF-D70E-7740-758536CA19BC}"/>
              </a:ext>
            </a:extLst>
          </p:cNvPr>
          <p:cNvGrpSpPr/>
          <p:nvPr/>
        </p:nvGrpSpPr>
        <p:grpSpPr>
          <a:xfrm>
            <a:off x="0" y="87922"/>
            <a:ext cx="9144000" cy="923193"/>
            <a:chOff x="53752" y="0"/>
            <a:chExt cx="9036496" cy="980728"/>
          </a:xfrm>
        </p:grpSpPr>
        <p:pic>
          <p:nvPicPr>
            <p:cNvPr id="6" name="Picture 2" descr="C:\Users\Виктория\Desktop\Без імені.png">
              <a:extLst>
                <a:ext uri="{FF2B5EF4-FFF2-40B4-BE49-F238E27FC236}">
                  <a16:creationId xmlns:a16="http://schemas.microsoft.com/office/drawing/2014/main" id="{4B7BF7AE-B855-7FB4-6C56-D0CE6FCC24EE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52" y="36187"/>
              <a:ext cx="9036496" cy="9445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Рисунок 6" descr="Зображення, що містить логотип, емблема, символ, Торгова марка&#10;&#10;Вміст на основі ШІ може бути неправильним.">
              <a:extLst>
                <a:ext uri="{FF2B5EF4-FFF2-40B4-BE49-F238E27FC236}">
                  <a16:creationId xmlns:a16="http://schemas.microsoft.com/office/drawing/2014/main" id="{324326DC-46A9-230F-2EF0-B101011D32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5936" y="0"/>
              <a:ext cx="1008112" cy="891792"/>
            </a:xfrm>
            <a:prstGeom prst="rect">
              <a:avLst/>
            </a:prstGeom>
          </p:spPr>
        </p:pic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4DC270-18BF-7922-A8D9-E48A49B4B6A6}"/>
              </a:ext>
            </a:extLst>
          </p:cNvPr>
          <p:cNvSpPr txBox="1">
            <a:spLocks/>
          </p:cNvSpPr>
          <p:nvPr/>
        </p:nvSpPr>
        <p:spPr>
          <a:xfrm>
            <a:off x="-172512" y="1822293"/>
            <a:ext cx="7774632" cy="889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000" b="1" i="0" kern="120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РОБОЧИЙ  ПАКЕТ  3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C4407679-A676-6FC0-FE03-B78A513EF579}"/>
              </a:ext>
            </a:extLst>
          </p:cNvPr>
          <p:cNvSpPr txBox="1">
            <a:spLocks/>
          </p:cNvSpPr>
          <p:nvPr/>
        </p:nvSpPr>
        <p:spPr>
          <a:xfrm>
            <a:off x="1567471" y="5080690"/>
            <a:ext cx="5595220" cy="63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000" b="1" i="0" kern="120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uk-UA" sz="2800" b="0" dirty="0">
                <a:solidFill>
                  <a:srgbClr val="0505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ФІНАЛЬНА ЗУСТРІЧ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43D845EA-B11D-184B-F980-6C76A9DBAE24}"/>
              </a:ext>
            </a:extLst>
          </p:cNvPr>
          <p:cNvSpPr txBox="1">
            <a:spLocks/>
          </p:cNvSpPr>
          <p:nvPr/>
        </p:nvSpPr>
        <p:spPr>
          <a:xfrm>
            <a:off x="-323716" y="4191561"/>
            <a:ext cx="7774632" cy="889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000" b="1" i="0" kern="120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РОБОЧА ГРУПА 2</a:t>
            </a:r>
          </a:p>
        </p:txBody>
      </p:sp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E54A80C1-BC52-B767-7F34-60C625447012}"/>
              </a:ext>
            </a:extLst>
          </p:cNvPr>
          <p:cNvSpPr/>
          <p:nvPr/>
        </p:nvSpPr>
        <p:spPr>
          <a:xfrm>
            <a:off x="554731" y="6411625"/>
            <a:ext cx="838985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/>
              <a:t>Transformational Learning Network for Resilience </a:t>
            </a:r>
            <a:r>
              <a:rPr lang="en-US" sz="900" dirty="0"/>
              <a:t>- Enabling Ukrainian higher education to ensure a sustainable and robust reconstruction of (post-war) Ukraine</a:t>
            </a:r>
            <a:endParaRPr lang="uk-UA" sz="900" dirty="0"/>
          </a:p>
        </p:txBody>
      </p:sp>
      <p:cxnSp>
        <p:nvCxnSpPr>
          <p:cNvPr id="11" name="Пряма сполучна лінія 10">
            <a:extLst>
              <a:ext uri="{FF2B5EF4-FFF2-40B4-BE49-F238E27FC236}">
                <a16:creationId xmlns:a16="http://schemas.microsoft.com/office/drawing/2014/main" id="{18063570-492B-B78E-FD0A-6563E72D5DE8}"/>
              </a:ext>
            </a:extLst>
          </p:cNvPr>
          <p:cNvCxnSpPr>
            <a:cxnSpLocks/>
          </p:cNvCxnSpPr>
          <p:nvPr/>
        </p:nvCxnSpPr>
        <p:spPr>
          <a:xfrm>
            <a:off x="645108" y="6287604"/>
            <a:ext cx="7927392" cy="0"/>
          </a:xfrm>
          <a:prstGeom prst="line">
            <a:avLst/>
          </a:prstGeom>
          <a:ln>
            <a:solidFill>
              <a:srgbClr val="568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9BE362B9-5E8B-7142-D26E-9F49911B747C}"/>
              </a:ext>
            </a:extLst>
          </p:cNvPr>
          <p:cNvSpPr txBox="1">
            <a:spLocks/>
          </p:cNvSpPr>
          <p:nvPr/>
        </p:nvSpPr>
        <p:spPr>
          <a:xfrm>
            <a:off x="125327" y="5099227"/>
            <a:ext cx="5595220" cy="63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000" b="1" i="0" kern="120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uk-UA" sz="2000" b="0" dirty="0">
                <a:solidFill>
                  <a:srgbClr val="050506"/>
                </a:solidFill>
                <a:latin typeface="Inter"/>
              </a:rPr>
              <a:t>16.12.2025</a:t>
            </a:r>
          </a:p>
        </p:txBody>
      </p:sp>
      <p:pic>
        <p:nvPicPr>
          <p:cNvPr id="14" name="Google Shape;187;p20">
            <a:extLst>
              <a:ext uri="{FF2B5EF4-FFF2-40B4-BE49-F238E27FC236}">
                <a16:creationId xmlns:a16="http://schemas.microsoft.com/office/drawing/2014/main" id="{0406EA20-B637-746E-C141-74120A72F2C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313992">
            <a:off x="6635455" y="2400180"/>
            <a:ext cx="1734983" cy="290996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grpSp>
        <p:nvGrpSpPr>
          <p:cNvPr id="15" name="Групувати 14">
            <a:extLst>
              <a:ext uri="{FF2B5EF4-FFF2-40B4-BE49-F238E27FC236}">
                <a16:creationId xmlns:a16="http://schemas.microsoft.com/office/drawing/2014/main" id="{D4F663DA-B8FF-A5F2-15FA-602E68B3D8B8}"/>
              </a:ext>
            </a:extLst>
          </p:cNvPr>
          <p:cNvGrpSpPr/>
          <p:nvPr/>
        </p:nvGrpSpPr>
        <p:grpSpPr>
          <a:xfrm>
            <a:off x="834160" y="1046043"/>
            <a:ext cx="7329950" cy="484748"/>
            <a:chOff x="183715" y="2026572"/>
            <a:chExt cx="11837233" cy="832717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C2EBA9F5-09CD-791D-B262-A0A8AD340F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3715" y="2087833"/>
              <a:ext cx="1201526" cy="661102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50508BCA-2EED-5879-D666-B0870843D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55044" y="2137104"/>
              <a:ext cx="878110" cy="487426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EE81EB82-0119-C651-5BF9-A42F10B0F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55382" y="2098806"/>
              <a:ext cx="1201526" cy="565074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B265D308-CCDD-EB44-3382-F162AEBD5FF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579136" y="2079775"/>
              <a:ext cx="1394980" cy="584105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3B2E7D0D-B814-FAF5-2E7F-EAE81C39E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035593" y="2026572"/>
              <a:ext cx="671406" cy="832717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C35B41FE-1CF2-95CF-5B93-A6B2B56434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645203" y="2087833"/>
              <a:ext cx="844192" cy="735264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E983A526-F195-0EF1-3B5E-F3471C04D0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548389" y="2120642"/>
              <a:ext cx="1380663" cy="534256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699EA95D-C35A-62CA-99DF-7CAF82020F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929052" y="2098806"/>
              <a:ext cx="1848573" cy="651659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B9B7570A-AC79-C34C-4B66-C3BC7E9E0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777625" y="2047488"/>
              <a:ext cx="707177" cy="680563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D20E997F-4C24-BBAB-13EE-56FC216A5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1253603" y="2103397"/>
              <a:ext cx="767345" cy="679066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81197CD0-F299-80D3-347D-C9B62A503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432424" y="2027904"/>
              <a:ext cx="873557" cy="721031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CEB15B6-41B5-8D23-06A9-3659054AD3F7}"/>
              </a:ext>
            </a:extLst>
          </p:cNvPr>
          <p:cNvSpPr txBox="1"/>
          <p:nvPr/>
        </p:nvSpPr>
        <p:spPr>
          <a:xfrm>
            <a:off x="834160" y="2761584"/>
            <a:ext cx="559196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РОБОЧА ГРУПА З ПИТАНЬ СТАЛОГО РОЗВИТКУ ГРОМАДИ В УКРАЇНІ</a:t>
            </a:r>
          </a:p>
        </p:txBody>
      </p:sp>
      <p:sp>
        <p:nvSpPr>
          <p:cNvPr id="3" name="Прямоугольник 4">
            <a:extLst>
              <a:ext uri="{FF2B5EF4-FFF2-40B4-BE49-F238E27FC236}">
                <a16:creationId xmlns:a16="http://schemas.microsoft.com/office/drawing/2014/main" id="{37F06F92-023B-EDCB-8AAA-3314F8BC6C7F}"/>
              </a:ext>
            </a:extLst>
          </p:cNvPr>
          <p:cNvSpPr/>
          <p:nvPr/>
        </p:nvSpPr>
        <p:spPr>
          <a:xfrm>
            <a:off x="139091" y="5881188"/>
            <a:ext cx="86557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TransLearnN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https://translearnn.ztu.edu.ua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8">
            <a:extLst>
              <a:ext uri="{FF2B5EF4-FFF2-40B4-BE49-F238E27FC236}">
                <a16:creationId xmlns:a16="http://schemas.microsoft.com/office/drawing/2014/main" id="{B05D2FA3-56F7-613B-1059-639B5388A2B8}"/>
              </a:ext>
            </a:extLst>
          </p:cNvPr>
          <p:cNvSpPr/>
          <p:nvPr/>
        </p:nvSpPr>
        <p:spPr>
          <a:xfrm>
            <a:off x="4775346" y="5852993"/>
            <a:ext cx="38157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https://www.facebook.com/TransLearnN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6674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66268006-1A50-B1A6-BB96-4D827D77E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3586" y="694338"/>
            <a:ext cx="5887306" cy="994172"/>
          </a:xfrm>
        </p:spPr>
        <p:txBody>
          <a:bodyPr>
            <a:normAutofit/>
          </a:bodyPr>
          <a:lstStyle/>
          <a:p>
            <a:pPr algn="ctr"/>
            <a:r>
              <a:rPr lang="en-GB" sz="27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Ukrainian-German Digital Teaching Network</a:t>
            </a:r>
            <a:endParaRPr lang="uk-UA" sz="2700" dirty="0"/>
          </a:p>
        </p:txBody>
      </p:sp>
      <p:sp>
        <p:nvSpPr>
          <p:cNvPr id="8" name="Місце для вмісту 7">
            <a:extLst>
              <a:ext uri="{FF2B5EF4-FFF2-40B4-BE49-F238E27FC236}">
                <a16:creationId xmlns:a16="http://schemas.microsoft.com/office/drawing/2014/main" id="{D6097E9A-FD1B-1C60-06F6-20CA75C464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954" y="2203183"/>
            <a:ext cx="8102396" cy="3286790"/>
          </a:xfrm>
        </p:spPr>
        <p:txBody>
          <a:bodyPr/>
          <a:lstStyle/>
          <a:p>
            <a:r>
              <a:rPr lang="uk-UA" b="1" dirty="0"/>
              <a:t>Категорії курсів</a:t>
            </a:r>
          </a:p>
          <a:p>
            <a:endParaRPr lang="uk-UA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2633782-18C8-B069-2BDB-34975F4DE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3280" y="815028"/>
            <a:ext cx="631598" cy="663178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C191A0D3-640E-D8A2-194E-52B6768BB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75" y="813762"/>
            <a:ext cx="2206231" cy="621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D0BB0E5-31FD-9218-2246-6AAD6B0F97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04" y="2687453"/>
            <a:ext cx="3840775" cy="3408972"/>
          </a:xfrm>
          <a:prstGeom prst="rect">
            <a:avLst/>
          </a:prstGeom>
        </p:spPr>
      </p:pic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FF326D90-F796-7CDC-D872-256E481BFF4F}"/>
              </a:ext>
            </a:extLst>
          </p:cNvPr>
          <p:cNvGrpSpPr/>
          <p:nvPr/>
        </p:nvGrpSpPr>
        <p:grpSpPr>
          <a:xfrm>
            <a:off x="527539" y="69838"/>
            <a:ext cx="8229600" cy="688585"/>
            <a:chOff x="53752" y="0"/>
            <a:chExt cx="9036496" cy="980728"/>
          </a:xfrm>
        </p:grpSpPr>
        <p:pic>
          <p:nvPicPr>
            <p:cNvPr id="3" name="Picture 2" descr="C:\Users\Виктория\Desktop\Без імені.png">
              <a:extLst>
                <a:ext uri="{FF2B5EF4-FFF2-40B4-BE49-F238E27FC236}">
                  <a16:creationId xmlns:a16="http://schemas.microsoft.com/office/drawing/2014/main" id="{7948F157-FFE0-FB43-AEFC-8FE09AB48205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52" y="36187"/>
              <a:ext cx="9036496" cy="9445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Рисунок 3" descr="Зображення, що містить логотип, емблема, символ, Торгова марка&#10;&#10;Вміст на основі ШІ може бути неправильним.">
              <a:extLst>
                <a:ext uri="{FF2B5EF4-FFF2-40B4-BE49-F238E27FC236}">
                  <a16:creationId xmlns:a16="http://schemas.microsoft.com/office/drawing/2014/main" id="{7C87FB3F-8D1C-7A14-47C8-CB67AFF3DD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5936" y="0"/>
              <a:ext cx="1008112" cy="891792"/>
            </a:xfrm>
            <a:prstGeom prst="rect">
              <a:avLst/>
            </a:prstGeom>
          </p:spPr>
        </p:pic>
      </p:grpSp>
      <p:cxnSp>
        <p:nvCxnSpPr>
          <p:cNvPr id="5" name="Пряма сполучна лінія 4">
            <a:extLst>
              <a:ext uri="{FF2B5EF4-FFF2-40B4-BE49-F238E27FC236}">
                <a16:creationId xmlns:a16="http://schemas.microsoft.com/office/drawing/2014/main" id="{B0CF8C0D-3F21-7FA1-36FD-7B549EA37CF9}"/>
              </a:ext>
            </a:extLst>
          </p:cNvPr>
          <p:cNvCxnSpPr>
            <a:cxnSpLocks/>
          </p:cNvCxnSpPr>
          <p:nvPr/>
        </p:nvCxnSpPr>
        <p:spPr>
          <a:xfrm>
            <a:off x="645108" y="6287604"/>
            <a:ext cx="7927392" cy="0"/>
          </a:xfrm>
          <a:prstGeom prst="line">
            <a:avLst/>
          </a:prstGeom>
          <a:ln>
            <a:solidFill>
              <a:srgbClr val="568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9F4C32B5-7F6F-DBC4-55D9-5519BDE6A837}"/>
              </a:ext>
            </a:extLst>
          </p:cNvPr>
          <p:cNvSpPr/>
          <p:nvPr/>
        </p:nvSpPr>
        <p:spPr>
          <a:xfrm>
            <a:off x="332841" y="6517294"/>
            <a:ext cx="83275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/>
              <a:t>Transformational Learning Network for Resilience </a:t>
            </a:r>
            <a:r>
              <a:rPr lang="en-US" sz="900" dirty="0"/>
              <a:t>- Enabling Ukrainian higher education to ensure a sustainable and robust reconstruction of (post-war) Ukraine</a:t>
            </a:r>
            <a:endParaRPr lang="uk-UA" sz="900" dirty="0"/>
          </a:p>
        </p:txBody>
      </p:sp>
      <p:pic>
        <p:nvPicPr>
          <p:cNvPr id="13" name="Рисунок 12" descr="Зображення, що містить текст, знімок екрана, рослина, Веб-сторінка&#10;&#10;Вміст на основі ШІ може бути неправильним.">
            <a:extLst>
              <a:ext uri="{FF2B5EF4-FFF2-40B4-BE49-F238E27FC236}">
                <a16:creationId xmlns:a16="http://schemas.microsoft.com/office/drawing/2014/main" id="{62C28E8B-7CCC-4F65-4773-DA84E7ECB7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3855" y="1434050"/>
            <a:ext cx="3440133" cy="238284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16FCBF1-A3C0-7282-919E-8436CC455E18}"/>
              </a:ext>
            </a:extLst>
          </p:cNvPr>
          <p:cNvSpPr txBox="1"/>
          <p:nvPr/>
        </p:nvSpPr>
        <p:spPr>
          <a:xfrm>
            <a:off x="412954" y="1678965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uk-UA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Активне використання платформи </a:t>
            </a:r>
            <a:r>
              <a:rPr lang="en-US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DTN</a:t>
            </a:r>
          </a:p>
        </p:txBody>
      </p:sp>
      <p:pic>
        <p:nvPicPr>
          <p:cNvPr id="17" name="Рисунок 16" descr="Зображення, що містить текст, знімок екрана&#10;&#10;Вміст на основі ШІ може бути неправильним.">
            <a:extLst>
              <a:ext uri="{FF2B5EF4-FFF2-40B4-BE49-F238E27FC236}">
                <a16:creationId xmlns:a16="http://schemas.microsoft.com/office/drawing/2014/main" id="{F1114771-3FEA-CC54-0F9C-D10FD0A7EE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62608" y="2968839"/>
            <a:ext cx="3153734" cy="1680812"/>
          </a:xfrm>
          <a:prstGeom prst="rect">
            <a:avLst/>
          </a:prstGeom>
        </p:spPr>
      </p:pic>
      <p:pic>
        <p:nvPicPr>
          <p:cNvPr id="21" name="Рисунок 20" descr="Зображення, що містить текст, знімок екрана&#10;&#10;Вміст на основі ШІ може бути неправильним.">
            <a:extLst>
              <a:ext uri="{FF2B5EF4-FFF2-40B4-BE49-F238E27FC236}">
                <a16:creationId xmlns:a16="http://schemas.microsoft.com/office/drawing/2014/main" id="{4A6A5437-45ED-40F2-48DC-79DC112EBA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74609" y="3999497"/>
            <a:ext cx="2472386" cy="1911345"/>
          </a:xfrm>
          <a:prstGeom prst="rect">
            <a:avLst/>
          </a:prstGeom>
        </p:spPr>
      </p:pic>
      <p:pic>
        <p:nvPicPr>
          <p:cNvPr id="24" name="Рисунок 23" descr="Зображення, що містить текст, знімок екрана&#10;&#10;Вміст на основі ШІ може бути неправильним.">
            <a:extLst>
              <a:ext uri="{FF2B5EF4-FFF2-40B4-BE49-F238E27FC236}">
                <a16:creationId xmlns:a16="http://schemas.microsoft.com/office/drawing/2014/main" id="{3D8C9D86-599F-1FD9-EB42-30C2F4E1A8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89698" y="4495747"/>
            <a:ext cx="3274624" cy="179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9333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45E51B-5831-189D-E935-5C6AE23ED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1241" y="1101889"/>
            <a:ext cx="5414715" cy="104613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325" b="1" dirty="0" err="1">
                <a:solidFill>
                  <a:srgbClr val="007635"/>
                </a:solidFill>
              </a:rPr>
              <a:t>ConnectED</a:t>
            </a:r>
            <a:r>
              <a:rPr lang="en-US" sz="2325" b="1" dirty="0">
                <a:solidFill>
                  <a:srgbClr val="007635"/>
                </a:solidFill>
              </a:rPr>
              <a:t>: German–Ukrainian University Network for Empowering Higher Education in Environmental Protection and Nature Conservation </a:t>
            </a:r>
            <a:r>
              <a:rPr lang="en-US" sz="2100" dirty="0">
                <a:solidFill>
                  <a:srgbClr val="000000"/>
                </a:solidFill>
                <a:latin typeface="Source Sans Pro" panose="020B0503030403020204" pitchFamily="34" charset="0"/>
              </a:rPr>
              <a:t>	</a:t>
            </a:r>
            <a:endParaRPr lang="uk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8A3840B-FB0A-C03F-DF9A-D1DD99F4B1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3402" y="2228376"/>
            <a:ext cx="5210459" cy="400588"/>
          </a:xfrm>
        </p:spPr>
        <p:txBody>
          <a:bodyPr>
            <a:normAutofit fontScale="62500" lnSpcReduction="20000"/>
          </a:bodyPr>
          <a:lstStyle/>
          <a:p>
            <a:r>
              <a:rPr lang="en-GB" dirty="0"/>
              <a:t>https://www.facebook.com/connectedduhn</a:t>
            </a:r>
            <a:endParaRPr lang="uk-UA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68A83C3-6005-6DB6-21BB-126CA61BA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29" y="918456"/>
            <a:ext cx="1656335" cy="7152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6B347E8-853B-1C8F-0584-BF233B93CE28}"/>
              </a:ext>
            </a:extLst>
          </p:cNvPr>
          <p:cNvSpPr txBox="1"/>
          <p:nvPr/>
        </p:nvSpPr>
        <p:spPr>
          <a:xfrm>
            <a:off x="237041" y="2771105"/>
            <a:ext cx="851917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Проєкт зміцнює німецько-українську академічну співпрацю через нові </a:t>
            </a:r>
            <a:r>
              <a:rPr lang="uk-UA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колаборації</a:t>
            </a:r>
            <a:r>
              <a:rPr lang="uk-U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та розбудову потенціалу в освіті та дослідженнях (2025-2029) (програма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DUHN, </a:t>
            </a:r>
            <a:r>
              <a:rPr lang="uk-U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фінансується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DAAD).</a:t>
            </a:r>
            <a:r>
              <a:rPr lang="uk-U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Передбачає створення мереж на основі співпраці між українськими та німецькими університетами; реалізацію спільних освітніх програм. Підготовка та реалізація спільних </a:t>
            </a:r>
            <a:r>
              <a:rPr lang="uk-UA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проектів</a:t>
            </a:r>
            <a:r>
              <a:rPr lang="uk-U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C1A0AA8-CA0C-4074-6B2C-8433729200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6981" y="1056241"/>
            <a:ext cx="726880" cy="763224"/>
          </a:xfrm>
          <a:prstGeom prst="rect">
            <a:avLst/>
          </a:prstGeom>
        </p:spPr>
      </p:pic>
      <p:grpSp>
        <p:nvGrpSpPr>
          <p:cNvPr id="4" name="Групувати 3">
            <a:extLst>
              <a:ext uri="{FF2B5EF4-FFF2-40B4-BE49-F238E27FC236}">
                <a16:creationId xmlns:a16="http://schemas.microsoft.com/office/drawing/2014/main" id="{E9FEE60A-DAA8-9CE1-2074-64D50F04AF6A}"/>
              </a:ext>
            </a:extLst>
          </p:cNvPr>
          <p:cNvGrpSpPr/>
          <p:nvPr/>
        </p:nvGrpSpPr>
        <p:grpSpPr>
          <a:xfrm>
            <a:off x="196671" y="2062301"/>
            <a:ext cx="2750951" cy="495341"/>
            <a:chOff x="4773561" y="1831958"/>
            <a:chExt cx="4147357" cy="910552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97D6D388-5D83-A9A3-B50A-EEB8A4EE0D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73561" y="1831958"/>
              <a:ext cx="1519430" cy="862559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2DE78F8C-3F3F-5997-EA40-E0F9F67F5C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92991" y="1885317"/>
              <a:ext cx="620886" cy="857193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6C56DC93-12DA-1667-FF9D-DD3FC420B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10566" y="1886449"/>
              <a:ext cx="895744" cy="805036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6E0CD036-AC6D-58EA-6A1E-21144C5F2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03000" y="1931410"/>
              <a:ext cx="717918" cy="715114"/>
            </a:xfrm>
            <a:prstGeom prst="rect">
              <a:avLst/>
            </a:prstGeom>
          </p:spPr>
        </p:pic>
      </p:grp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FAAA108F-B44B-A203-FA59-320C49622F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7445215" y="1135841"/>
            <a:ext cx="787470" cy="599750"/>
          </a:xfrm>
          <a:prstGeom prst="rect">
            <a:avLst/>
          </a:prstGeom>
        </p:spPr>
      </p:pic>
      <p:grpSp>
        <p:nvGrpSpPr>
          <p:cNvPr id="6" name="Групувати 5">
            <a:extLst>
              <a:ext uri="{FF2B5EF4-FFF2-40B4-BE49-F238E27FC236}">
                <a16:creationId xmlns:a16="http://schemas.microsoft.com/office/drawing/2014/main" id="{C4ECB8A6-D67A-B0E7-2B9F-2B57694C52A4}"/>
              </a:ext>
            </a:extLst>
          </p:cNvPr>
          <p:cNvGrpSpPr/>
          <p:nvPr/>
        </p:nvGrpSpPr>
        <p:grpSpPr>
          <a:xfrm>
            <a:off x="0" y="87922"/>
            <a:ext cx="9144000" cy="923193"/>
            <a:chOff x="53752" y="0"/>
            <a:chExt cx="9036496" cy="980728"/>
          </a:xfrm>
        </p:grpSpPr>
        <p:pic>
          <p:nvPicPr>
            <p:cNvPr id="8" name="Picture 2" descr="C:\Users\Виктория\Desktop\Без імені.png">
              <a:extLst>
                <a:ext uri="{FF2B5EF4-FFF2-40B4-BE49-F238E27FC236}">
                  <a16:creationId xmlns:a16="http://schemas.microsoft.com/office/drawing/2014/main" id="{4FBE5CFB-0198-848F-A1C5-072D7CC0D56A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52" y="36187"/>
              <a:ext cx="9036496" cy="9445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Рисунок 8" descr="Зображення, що містить логотип, емблема, символ, Торгова марка&#10;&#10;Вміст на основі ШІ може бути неправильним.">
              <a:extLst>
                <a:ext uri="{FF2B5EF4-FFF2-40B4-BE49-F238E27FC236}">
                  <a16:creationId xmlns:a16="http://schemas.microsoft.com/office/drawing/2014/main" id="{502A1A46-D540-DFBD-33AB-5335FC178D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5936" y="0"/>
              <a:ext cx="1008112" cy="891792"/>
            </a:xfrm>
            <a:prstGeom prst="rect">
              <a:avLst/>
            </a:prstGeom>
          </p:spPr>
        </p:pic>
      </p:grpSp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86165E7A-B2DB-2FA8-B0D5-A3F8AA23202A}"/>
              </a:ext>
            </a:extLst>
          </p:cNvPr>
          <p:cNvSpPr/>
          <p:nvPr/>
        </p:nvSpPr>
        <p:spPr>
          <a:xfrm>
            <a:off x="332841" y="6517294"/>
            <a:ext cx="83275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/>
              <a:t>Transformational Learning Network for Resilience </a:t>
            </a:r>
            <a:r>
              <a:rPr lang="en-US" sz="900" dirty="0"/>
              <a:t>- Enabling Ukrainian higher education to ensure a sustainable and robust reconstruction of (post-war) Ukraine</a:t>
            </a:r>
            <a:endParaRPr lang="uk-UA" sz="900" dirty="0"/>
          </a:p>
        </p:txBody>
      </p:sp>
      <p:cxnSp>
        <p:nvCxnSpPr>
          <p:cNvPr id="13" name="Пряма сполучна лінія 12">
            <a:extLst>
              <a:ext uri="{FF2B5EF4-FFF2-40B4-BE49-F238E27FC236}">
                <a16:creationId xmlns:a16="http://schemas.microsoft.com/office/drawing/2014/main" id="{7FD77DD8-CCB6-2962-6A88-0A6660238643}"/>
              </a:ext>
            </a:extLst>
          </p:cNvPr>
          <p:cNvCxnSpPr>
            <a:cxnSpLocks/>
          </p:cNvCxnSpPr>
          <p:nvPr/>
        </p:nvCxnSpPr>
        <p:spPr>
          <a:xfrm>
            <a:off x="645108" y="6287604"/>
            <a:ext cx="7927392" cy="0"/>
          </a:xfrm>
          <a:prstGeom prst="line">
            <a:avLst/>
          </a:prstGeom>
          <a:ln>
            <a:solidFill>
              <a:srgbClr val="568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 descr="Зображення, що містить одежа, особа, у приміщенні, взуття&#10;&#10;Вміст на основі ШІ може бути неправильним.">
            <a:extLst>
              <a:ext uri="{FF2B5EF4-FFF2-40B4-BE49-F238E27FC236}">
                <a16:creationId xmlns:a16="http://schemas.microsoft.com/office/drawing/2014/main" id="{E8507F3A-D976-4D55-82C2-FF2EC0E7E93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3224" y="4152951"/>
            <a:ext cx="2066246" cy="2083155"/>
          </a:xfrm>
          <a:prstGeom prst="rect">
            <a:avLst/>
          </a:prstGeom>
        </p:spPr>
      </p:pic>
      <p:pic>
        <p:nvPicPr>
          <p:cNvPr id="25" name="Рисунок 24" descr="Зображення, що містить одежа, особа, стіна, чоловік&#10;&#10;Вміст на основі ШІ може бути неправильним.">
            <a:extLst>
              <a:ext uri="{FF2B5EF4-FFF2-40B4-BE49-F238E27FC236}">
                <a16:creationId xmlns:a16="http://schemas.microsoft.com/office/drawing/2014/main" id="{21749F28-61B7-B4C9-04FA-37C2D86FC56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66473" y="4351429"/>
            <a:ext cx="2786312" cy="1603490"/>
          </a:xfrm>
          <a:prstGeom prst="rect">
            <a:avLst/>
          </a:prstGeom>
        </p:spPr>
      </p:pic>
      <p:pic>
        <p:nvPicPr>
          <p:cNvPr id="14" name="Рисунок 13" descr="Зображення, що містить одежа, Обличчя людини, особа, чоловік&#10;&#10;Вміст на основі ШІ може бути неправильним.">
            <a:extLst>
              <a:ext uri="{FF2B5EF4-FFF2-40B4-BE49-F238E27FC236}">
                <a16:creationId xmlns:a16="http://schemas.microsoft.com/office/drawing/2014/main" id="{35915D84-7312-22CE-6721-805351BBADF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95653" y="4368355"/>
            <a:ext cx="2224637" cy="163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5455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60D32D-C5F5-2DC1-0B52-37EB09C939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2E717531-9A82-BECA-FC55-E2E3B783B3B5}"/>
              </a:ext>
            </a:extLst>
          </p:cNvPr>
          <p:cNvSpPr/>
          <p:nvPr/>
        </p:nvSpPr>
        <p:spPr>
          <a:xfrm>
            <a:off x="554731" y="6411625"/>
            <a:ext cx="838985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/>
              <a:t>Transformational Learning Network for Resilience </a:t>
            </a:r>
            <a:r>
              <a:rPr lang="en-US" sz="900" dirty="0"/>
              <a:t>- Enabling Ukrainian higher education to ensure a sustainable and robust reconstruction of (post-war) Ukraine</a:t>
            </a:r>
            <a:endParaRPr lang="uk-UA" sz="900" dirty="0"/>
          </a:p>
        </p:txBody>
      </p:sp>
      <p:cxnSp>
        <p:nvCxnSpPr>
          <p:cNvPr id="11" name="Пряма сполучна лінія 10">
            <a:extLst>
              <a:ext uri="{FF2B5EF4-FFF2-40B4-BE49-F238E27FC236}">
                <a16:creationId xmlns:a16="http://schemas.microsoft.com/office/drawing/2014/main" id="{C680CC69-4750-35A8-D25D-760BE4A6F1E3}"/>
              </a:ext>
            </a:extLst>
          </p:cNvPr>
          <p:cNvCxnSpPr>
            <a:cxnSpLocks/>
          </p:cNvCxnSpPr>
          <p:nvPr/>
        </p:nvCxnSpPr>
        <p:spPr>
          <a:xfrm>
            <a:off x="645108" y="6287604"/>
            <a:ext cx="7927392" cy="0"/>
          </a:xfrm>
          <a:prstGeom prst="line">
            <a:avLst/>
          </a:prstGeom>
          <a:ln>
            <a:solidFill>
              <a:srgbClr val="568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BAE9D179-63E3-FC51-FD7B-6B28252AA3A5}"/>
              </a:ext>
            </a:extLst>
          </p:cNvPr>
          <p:cNvGrpSpPr/>
          <p:nvPr/>
        </p:nvGrpSpPr>
        <p:grpSpPr>
          <a:xfrm>
            <a:off x="99705" y="80753"/>
            <a:ext cx="8944590" cy="808892"/>
            <a:chOff x="124929" y="0"/>
            <a:chExt cx="11258054" cy="85059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FEC0195-6FFB-EB1B-B895-DAFE65F715E5}"/>
                </a:ext>
              </a:extLst>
            </p:cNvPr>
            <p:cNvGrpSpPr/>
            <p:nvPr/>
          </p:nvGrpSpPr>
          <p:grpSpPr>
            <a:xfrm>
              <a:off x="6302477" y="57666"/>
              <a:ext cx="2605549" cy="735261"/>
              <a:chOff x="57758" y="96068"/>
              <a:chExt cx="3213734" cy="776872"/>
            </a:xfrm>
          </p:grpSpPr>
          <p:sp>
            <p:nvSpPr>
              <p:cNvPr id="12" name="TextBox 3">
                <a:extLst>
                  <a:ext uri="{FF2B5EF4-FFF2-40B4-BE49-F238E27FC236}">
                    <a16:creationId xmlns:a16="http://schemas.microsoft.com/office/drawing/2014/main" id="{C172521B-4B0B-4543-FF2E-F1DC3403F9D6}"/>
                  </a:ext>
                </a:extLst>
              </p:cNvPr>
              <p:cNvSpPr txBox="1"/>
              <p:nvPr/>
            </p:nvSpPr>
            <p:spPr>
              <a:xfrm>
                <a:off x="342341" y="395715"/>
                <a:ext cx="2929151" cy="38030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ts val="1153"/>
                  </a:lnSpc>
                  <a:spcBef>
                    <a:spcPct val="0"/>
                  </a:spcBef>
                </a:pPr>
                <a:r>
                  <a:rPr lang="en-US" sz="922" u="none" strike="noStrike" spc="77" dirty="0">
                    <a:solidFill>
                      <a:srgbClr val="4485FF"/>
                    </a:solidFill>
                    <a:latin typeface="League Spartan"/>
                  </a:rPr>
                  <a:t>UKRAINIAN-GERMAN </a:t>
                </a:r>
              </a:p>
              <a:p>
                <a:pPr marL="0" lvl="0" indent="0" algn="ctr">
                  <a:lnSpc>
                    <a:spcPts val="1153"/>
                  </a:lnSpc>
                  <a:spcBef>
                    <a:spcPct val="0"/>
                  </a:spcBef>
                </a:pPr>
                <a:r>
                  <a:rPr lang="en-US" sz="922" u="none" strike="noStrike" spc="77" dirty="0">
                    <a:solidFill>
                      <a:srgbClr val="4485FF"/>
                    </a:solidFill>
                    <a:latin typeface="League Spartan"/>
                  </a:rPr>
                  <a:t>DIGITAL TEACHING NETWORK</a:t>
                </a:r>
              </a:p>
            </p:txBody>
          </p:sp>
          <p:sp>
            <p:nvSpPr>
              <p:cNvPr id="13" name="Freeform 4">
                <a:extLst>
                  <a:ext uri="{FF2B5EF4-FFF2-40B4-BE49-F238E27FC236}">
                    <a16:creationId xmlns:a16="http://schemas.microsoft.com/office/drawing/2014/main" id="{06B853E5-89F6-09CC-E806-F53354B0338A}"/>
                  </a:ext>
                </a:extLst>
              </p:cNvPr>
              <p:cNvSpPr/>
              <p:nvPr/>
            </p:nvSpPr>
            <p:spPr>
              <a:xfrm rot="20278432">
                <a:off x="57758" y="96068"/>
                <a:ext cx="450119" cy="421082"/>
              </a:xfrm>
              <a:custGeom>
                <a:avLst/>
                <a:gdLst/>
                <a:ahLst/>
                <a:cxnLst/>
                <a:rect l="l" t="t" r="r" b="b"/>
                <a:pathLst>
                  <a:path w="530943" h="513269">
                    <a:moveTo>
                      <a:pt x="0" y="0"/>
                    </a:moveTo>
                    <a:lnTo>
                      <a:pt x="530942" y="0"/>
                    </a:lnTo>
                    <a:lnTo>
                      <a:pt x="530942" y="513269"/>
                    </a:lnTo>
                    <a:lnTo>
                      <a:pt x="0" y="51326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7675" t="-6866" r="-7675" b="-12455"/>
                </a:stretch>
              </a:blipFill>
            </p:spPr>
            <p:txBody>
              <a:bodyPr/>
              <a:lstStyle/>
              <a:p>
                <a:endParaRPr lang="uk-UA"/>
              </a:p>
            </p:txBody>
          </p:sp>
          <p:sp>
            <p:nvSpPr>
              <p:cNvPr id="14" name="TextBox 5">
                <a:extLst>
                  <a:ext uri="{FF2B5EF4-FFF2-40B4-BE49-F238E27FC236}">
                    <a16:creationId xmlns:a16="http://schemas.microsoft.com/office/drawing/2014/main" id="{33AA7182-2F43-A2DC-3CAC-BF3A49F11123}"/>
                  </a:ext>
                </a:extLst>
              </p:cNvPr>
              <p:cNvSpPr txBox="1"/>
              <p:nvPr/>
            </p:nvSpPr>
            <p:spPr>
              <a:xfrm>
                <a:off x="592226" y="756967"/>
                <a:ext cx="2429380" cy="11597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756"/>
                  </a:lnSpc>
                </a:pPr>
                <a:r>
                  <a:rPr lang="en-US" sz="488" spc="21" dirty="0">
                    <a:solidFill>
                      <a:srgbClr val="4485FF"/>
                    </a:solidFill>
                    <a:latin typeface="Glacial Indifference Bold"/>
                  </a:rPr>
                  <a:t>FOR TRANSFORMATION OF ENVIRONMENTAL EDUCATION</a:t>
                </a:r>
              </a:p>
            </p:txBody>
          </p:sp>
        </p:grp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E362D1B5-E83F-4F9D-B553-67F54FE49735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3441259" y="140199"/>
              <a:ext cx="2217538" cy="619460"/>
            </a:xfrm>
            <a:prstGeom prst="rect">
              <a:avLst/>
            </a:prstGeom>
          </p:spPr>
        </p:pic>
        <p:pic>
          <p:nvPicPr>
            <p:cNvPr id="8" name="Picture 2" descr="C:\Users\Mykhailo Psiuk\AppData\Local\Packages\Microsoft.Windows.Photos_8wekyb3d8bbwe\TempState\ShareServiceTempFolder\Co-Funded-By-the-EU.jpeg">
              <a:extLst>
                <a:ext uri="{FF2B5EF4-FFF2-40B4-BE49-F238E27FC236}">
                  <a16:creationId xmlns:a16="http://schemas.microsoft.com/office/drawing/2014/main" id="{076AD72E-A5AA-4BB6-B599-39F954BBB3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929" y="40442"/>
              <a:ext cx="2710641" cy="735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696C5496-26E6-A960-4614-70E7F1FF51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13352" y="0"/>
              <a:ext cx="1969631" cy="850595"/>
            </a:xfrm>
            <a:prstGeom prst="rect">
              <a:avLst/>
            </a:prstGeom>
          </p:spPr>
        </p:pic>
      </p:grpSp>
      <p:sp>
        <p:nvSpPr>
          <p:cNvPr id="15" name="Заголовок 3">
            <a:extLst>
              <a:ext uri="{FF2B5EF4-FFF2-40B4-BE49-F238E27FC236}">
                <a16:creationId xmlns:a16="http://schemas.microsoft.com/office/drawing/2014/main" id="{29597D23-BD6C-485D-37A8-2E5ADED75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74703"/>
            <a:ext cx="8487390" cy="1510773"/>
          </a:xfrm>
        </p:spPr>
        <p:txBody>
          <a:bodyPr>
            <a:normAutofit/>
          </a:bodyPr>
          <a:lstStyle/>
          <a:p>
            <a:pPr algn="ctr"/>
            <a:r>
              <a:rPr lang="uk-UA" sz="4800" b="1" dirty="0">
                <a:solidFill>
                  <a:srgbClr val="002060"/>
                </a:solidFill>
              </a:rPr>
              <a:t>КОМАНДА НТУ ЩИРО  ДЯКУЄ ВСІМ ЗА СПІВПРАЦЮ!</a:t>
            </a:r>
            <a:endParaRPr lang="uk-UA" dirty="0"/>
          </a:p>
        </p:txBody>
      </p:sp>
      <p:pic>
        <p:nvPicPr>
          <p:cNvPr id="17" name="Рисунок 16" descr="Зображення, що містить Обличчя людини, усмішка, жінка, одежа&#10;&#10;Вміст на основі ШІ може бути неправильним.">
            <a:extLst>
              <a:ext uri="{FF2B5EF4-FFF2-40B4-BE49-F238E27FC236}">
                <a16:creationId xmlns:a16="http://schemas.microsoft.com/office/drawing/2014/main" id="{5A03F92E-53EB-4FC6-F97C-CF8E5F5BB8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7318" y="3422041"/>
            <a:ext cx="4070838" cy="260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349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 сполучна лінія 4">
            <a:extLst>
              <a:ext uri="{FF2B5EF4-FFF2-40B4-BE49-F238E27FC236}">
                <a16:creationId xmlns:a16="http://schemas.microsoft.com/office/drawing/2014/main" id="{F73F1CE5-FE04-4890-A9FF-C5152FE256AF}"/>
              </a:ext>
            </a:extLst>
          </p:cNvPr>
          <p:cNvCxnSpPr>
            <a:cxnSpLocks/>
          </p:cNvCxnSpPr>
          <p:nvPr/>
        </p:nvCxnSpPr>
        <p:spPr>
          <a:xfrm>
            <a:off x="1216608" y="6120550"/>
            <a:ext cx="7927392" cy="0"/>
          </a:xfrm>
          <a:prstGeom prst="line">
            <a:avLst/>
          </a:prstGeom>
          <a:ln>
            <a:solidFill>
              <a:srgbClr val="568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E5CE87A9-E8D2-4A5D-B2FA-A48C79ADBB45}"/>
              </a:ext>
            </a:extLst>
          </p:cNvPr>
          <p:cNvSpPr/>
          <p:nvPr/>
        </p:nvSpPr>
        <p:spPr>
          <a:xfrm>
            <a:off x="561975" y="6323702"/>
            <a:ext cx="838985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/>
              <a:t>Transformational Learning Network for Resilience </a:t>
            </a:r>
            <a:r>
              <a:rPr lang="en-US" sz="900" dirty="0"/>
              <a:t>- Enabling Ukrainian higher education to ensure a sustainable and robust reconstruction of (post-war) Ukraine</a:t>
            </a:r>
            <a:endParaRPr lang="uk-UA" sz="90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6608C2B-A7AE-4681-AC8E-DD777A174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2171" y="5759484"/>
            <a:ext cx="159663" cy="190327"/>
          </a:xfrm>
          <a:prstGeom prst="rect">
            <a:avLst/>
          </a:prstGeom>
        </p:spPr>
      </p:pic>
      <p:sp>
        <p:nvSpPr>
          <p:cNvPr id="7" name="Заголовок 7"/>
          <p:cNvSpPr txBox="1">
            <a:spLocks/>
          </p:cNvSpPr>
          <p:nvPr/>
        </p:nvSpPr>
        <p:spPr>
          <a:xfrm>
            <a:off x="1679331" y="975440"/>
            <a:ext cx="6434124" cy="539997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000" b="1" dirty="0">
                <a:solidFill>
                  <a:srgbClr val="00863D"/>
                </a:solidFill>
              </a:rPr>
              <a:t>СКЛАД І ЗАВДАННЯ РГ2</a:t>
            </a:r>
            <a:endParaRPr lang="ru-RU" sz="3000" b="1" dirty="0">
              <a:solidFill>
                <a:srgbClr val="00863D"/>
              </a:solidFill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561975" y="1664469"/>
            <a:ext cx="8389722" cy="124272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8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47609" y="1607445"/>
            <a:ext cx="8310027" cy="1323439"/>
          </a:xfrm>
          <a:prstGeom prst="rect">
            <a:avLst/>
          </a:prstGeom>
          <a:ln w="127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129779" algn="just"/>
            <a:r>
              <a:rPr 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Робочі групи (РГ) </a:t>
            </a:r>
            <a:r>
              <a:rPr lang="uk-UA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забезпечують спільну діяльність, міждисциплінарні дослідження в напрямку сталого розвитку у трьох тематичних сферах.  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Також робочі групи готують доповіді та презентації, публікації для платформи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TLN 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та наукові публікації.</a:t>
            </a:r>
          </a:p>
        </p:txBody>
      </p:sp>
      <p:sp>
        <p:nvSpPr>
          <p:cNvPr id="14" name="Місце для вмісту 2">
            <a:extLst>
              <a:ext uri="{FF2B5EF4-FFF2-40B4-BE49-F238E27FC236}">
                <a16:creationId xmlns:a16="http://schemas.microsoft.com/office/drawing/2014/main" id="{6C0AA11B-D77B-35C4-8DF1-81A79371B0B1}"/>
              </a:ext>
            </a:extLst>
          </p:cNvPr>
          <p:cNvSpPr txBox="1">
            <a:spLocks/>
          </p:cNvSpPr>
          <p:nvPr/>
        </p:nvSpPr>
        <p:spPr>
          <a:xfrm>
            <a:off x="2461943" y="4777804"/>
            <a:ext cx="6101725" cy="1259027"/>
          </a:xfrm>
          <a:prstGeom prst="rect">
            <a:avLst/>
          </a:prstGeom>
          <a:solidFill>
            <a:srgbClr val="E2FFC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270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9779" algn="just">
              <a:lnSpc>
                <a:spcPct val="100000"/>
              </a:lnSpc>
              <a:spcBef>
                <a:spcPts val="0"/>
              </a:spcBef>
            </a:pP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Група сформована переважно з науковців, експертів, студентів і практиків з університетів-партнерів України та ЄС, які мають досвід розвитку громади або певних його аспектів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3" name="Групувати 2">
            <a:extLst>
              <a:ext uri="{FF2B5EF4-FFF2-40B4-BE49-F238E27FC236}">
                <a16:creationId xmlns:a16="http://schemas.microsoft.com/office/drawing/2014/main" id="{D35C08A6-4F68-7194-15DD-9B0A811F554D}"/>
              </a:ext>
            </a:extLst>
          </p:cNvPr>
          <p:cNvGrpSpPr/>
          <p:nvPr/>
        </p:nvGrpSpPr>
        <p:grpSpPr>
          <a:xfrm>
            <a:off x="114300" y="87922"/>
            <a:ext cx="8906608" cy="923193"/>
            <a:chOff x="53752" y="0"/>
            <a:chExt cx="9036496" cy="980728"/>
          </a:xfrm>
        </p:grpSpPr>
        <p:pic>
          <p:nvPicPr>
            <p:cNvPr id="4" name="Picture 2" descr="C:\Users\Виктория\Desktop\Без імені.png">
              <a:extLst>
                <a:ext uri="{FF2B5EF4-FFF2-40B4-BE49-F238E27FC236}">
                  <a16:creationId xmlns:a16="http://schemas.microsoft.com/office/drawing/2014/main" id="{656FE25F-C775-88F5-4744-5EDC31FD555E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52" y="36187"/>
              <a:ext cx="9036496" cy="9445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Рисунок 8" descr="Зображення, що містить логотип, емблема, символ, Торгова марка&#10;&#10;Вміст на основі ШІ може бути неправильним.">
              <a:extLst>
                <a:ext uri="{FF2B5EF4-FFF2-40B4-BE49-F238E27FC236}">
                  <a16:creationId xmlns:a16="http://schemas.microsoft.com/office/drawing/2014/main" id="{6DEB3ACC-438B-BEE6-F9B7-85A990B349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5936" y="0"/>
              <a:ext cx="1008112" cy="891792"/>
            </a:xfrm>
            <a:prstGeom prst="rect">
              <a:avLst/>
            </a:prstGeom>
          </p:spPr>
        </p:pic>
      </p:grpSp>
      <p:sp>
        <p:nvSpPr>
          <p:cNvPr id="18" name="Объект 2">
            <a:extLst>
              <a:ext uri="{FF2B5EF4-FFF2-40B4-BE49-F238E27FC236}">
                <a16:creationId xmlns:a16="http://schemas.microsoft.com/office/drawing/2014/main" id="{39B59997-90B3-8C68-BA87-FDFA97463523}"/>
              </a:ext>
            </a:extLst>
          </p:cNvPr>
          <p:cNvSpPr txBox="1">
            <a:spLocks/>
          </p:cNvSpPr>
          <p:nvPr/>
        </p:nvSpPr>
        <p:spPr>
          <a:xfrm>
            <a:off x="2399599" y="3245714"/>
            <a:ext cx="6392572" cy="1242720"/>
          </a:xfrm>
          <a:prstGeom prst="rect">
            <a:avLst/>
          </a:prstGeom>
          <a:solidFill>
            <a:schemeClr val="accent6">
              <a:lumMod val="20000"/>
              <a:lumOff val="80000"/>
              <a:alpha val="10000"/>
            </a:schemeClr>
          </a:solidFill>
          <a:ln>
            <a:solidFill>
              <a:schemeClr val="bg1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800" dirty="0"/>
          </a:p>
        </p:txBody>
      </p:sp>
      <p:sp>
        <p:nvSpPr>
          <p:cNvPr id="19" name="Прямоугольник 1"/>
          <p:cNvSpPr/>
          <p:nvPr/>
        </p:nvSpPr>
        <p:spPr>
          <a:xfrm>
            <a:off x="2391507" y="3177724"/>
            <a:ext cx="6392571" cy="1200329"/>
          </a:xfrm>
          <a:prstGeom prst="rect">
            <a:avLst/>
          </a:prstGeom>
          <a:ln w="127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</a:pPr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РГ 2 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об’єднує академічних та неакадемічних експертів для вивчення стратегічних адаптивних підходів до управління реконструкцією в Україні та шляхів сталого розвитку громад у часи кризи</a:t>
            </a:r>
            <a:endParaRPr lang="uk-UA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7F21FB9-0FC6-A61C-D5FE-AE6BB7CAF9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65" y="3339823"/>
            <a:ext cx="1815216" cy="2451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643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5127C3-960D-B6E2-D46F-2AE71CC447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увати 4">
            <a:extLst>
              <a:ext uri="{FF2B5EF4-FFF2-40B4-BE49-F238E27FC236}">
                <a16:creationId xmlns:a16="http://schemas.microsoft.com/office/drawing/2014/main" id="{2857E2B9-9BEB-ED95-D306-62CF65794867}"/>
              </a:ext>
            </a:extLst>
          </p:cNvPr>
          <p:cNvGrpSpPr/>
          <p:nvPr/>
        </p:nvGrpSpPr>
        <p:grpSpPr>
          <a:xfrm>
            <a:off x="114300" y="87922"/>
            <a:ext cx="8906608" cy="923193"/>
            <a:chOff x="53752" y="0"/>
            <a:chExt cx="9036496" cy="980728"/>
          </a:xfrm>
        </p:grpSpPr>
        <p:pic>
          <p:nvPicPr>
            <p:cNvPr id="6" name="Picture 2" descr="C:\Users\Виктория\Desktop\Без імені.png">
              <a:extLst>
                <a:ext uri="{FF2B5EF4-FFF2-40B4-BE49-F238E27FC236}">
                  <a16:creationId xmlns:a16="http://schemas.microsoft.com/office/drawing/2014/main" id="{BFE2D6C7-1F6D-DCF0-7B71-EAF85FF65F33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52" y="36187"/>
              <a:ext cx="9036496" cy="9445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Рисунок 6" descr="Зображення, що містить логотип, емблема, символ, Торгова марка&#10;&#10;Вміст на основі ШІ може бути неправильним.">
              <a:extLst>
                <a:ext uri="{FF2B5EF4-FFF2-40B4-BE49-F238E27FC236}">
                  <a16:creationId xmlns:a16="http://schemas.microsoft.com/office/drawing/2014/main" id="{76BBCB9C-41A2-2352-45E2-97444ACA59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5936" y="0"/>
              <a:ext cx="1008112" cy="891792"/>
            </a:xfrm>
            <a:prstGeom prst="rect">
              <a:avLst/>
            </a:prstGeom>
          </p:spPr>
        </p:pic>
      </p:grpSp>
      <p:sp>
        <p:nvSpPr>
          <p:cNvPr id="9" name="Місце для вмісту 2">
            <a:extLst>
              <a:ext uri="{FF2B5EF4-FFF2-40B4-BE49-F238E27FC236}">
                <a16:creationId xmlns:a16="http://schemas.microsoft.com/office/drawing/2014/main" id="{7892B26F-84EF-D9C3-C2BA-A30D75FC2C69}"/>
              </a:ext>
            </a:extLst>
          </p:cNvPr>
          <p:cNvSpPr txBox="1">
            <a:spLocks/>
          </p:cNvSpPr>
          <p:nvPr/>
        </p:nvSpPr>
        <p:spPr>
          <a:xfrm>
            <a:off x="509954" y="1744072"/>
            <a:ext cx="8447184" cy="1966833"/>
          </a:xfrm>
          <a:prstGeom prst="rect">
            <a:avLst/>
          </a:prstGeom>
          <a:solidFill>
            <a:srgbClr val="E2FFC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270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68580" tIns="34290" rIns="68580" bIns="3429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uk-UA" sz="1350" b="1" dirty="0">
              <a:solidFill>
                <a:srgbClr val="000000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uk-UA" sz="2200" dirty="0">
                <a:latin typeface="Arial" panose="020B0604020202020204" pitchFamily="34" charset="0"/>
                <a:cs typeface="Arial" panose="020B0604020202020204" pitchFamily="34" charset="0"/>
              </a:rPr>
              <a:t>Робоча група налічує  71 учасників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uk-UA" sz="2200" dirty="0">
                <a:latin typeface="Arial" panose="020B0604020202020204" pitchFamily="34" charset="0"/>
                <a:cs typeface="Arial" panose="020B0604020202020204" pitchFamily="34" charset="0"/>
              </a:rPr>
              <a:t>в тому числі  представники 7  університетів –членів консорціуму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.    </a:t>
            </a:r>
            <a:r>
              <a:rPr lang="uk-UA" sz="2200" dirty="0">
                <a:latin typeface="Arial" panose="020B0604020202020204" pitchFamily="34" charset="0"/>
                <a:cs typeface="Arial" panose="020B0604020202020204" pitchFamily="34" charset="0"/>
              </a:rPr>
              <a:t>5 університетів,  зацікавлених у співробітництві,  4  асоційованих партнерів консорціуму,  5 підприємств екологічного спрямування, 12  об'єднаних територіальних громад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endParaRPr lang="uk-UA"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uk-UA" sz="1800" dirty="0">
              <a:solidFill>
                <a:srgbClr val="000000"/>
              </a:solidFill>
            </a:endParaRPr>
          </a:p>
        </p:txBody>
      </p:sp>
      <p:sp>
        <p:nvSpPr>
          <p:cNvPr id="10" name="Місце для вмісту 2">
            <a:extLst>
              <a:ext uri="{FF2B5EF4-FFF2-40B4-BE49-F238E27FC236}">
                <a16:creationId xmlns:a16="http://schemas.microsoft.com/office/drawing/2014/main" id="{DBDF9F84-14FB-2221-F3CC-AD30DC443CDC}"/>
              </a:ext>
            </a:extLst>
          </p:cNvPr>
          <p:cNvSpPr txBox="1">
            <a:spLocks/>
          </p:cNvSpPr>
          <p:nvPr/>
        </p:nvSpPr>
        <p:spPr>
          <a:xfrm>
            <a:off x="2690279" y="3959223"/>
            <a:ext cx="6330629" cy="1966831"/>
          </a:xfrm>
          <a:prstGeom prst="rect">
            <a:avLst/>
          </a:prstGeom>
          <a:solidFill>
            <a:srgbClr val="E2FFC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270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57175" algn="just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Організація спільної роботи університетів-партнерів з  місцевими територіальними громадами.</a:t>
            </a:r>
          </a:p>
          <a:p>
            <a:pPr indent="-257175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Спільна робота  з </a:t>
            </a:r>
            <a:r>
              <a:rPr lang="uk-UA" sz="1800" dirty="0" err="1">
                <a:latin typeface="Arial" panose="020B0604020202020204" pitchFamily="34" charset="0"/>
                <a:cs typeface="Arial" panose="020B0604020202020204" pitchFamily="34" charset="0"/>
              </a:rPr>
              <a:t>Зазимською</a:t>
            </a: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, Дмитрівською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uk-UA" sz="1800" dirty="0" err="1">
                <a:latin typeface="Arial" panose="020B0604020202020204" pitchFamily="34" charset="0"/>
                <a:cs typeface="Arial" panose="020B0604020202020204" pitchFamily="34" charset="0"/>
              </a:rPr>
              <a:t>Феодосіївською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Гайворонською сільською громадою Київської області.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3. Підготовка </a:t>
            </a:r>
            <a:r>
              <a:rPr lang="uk-UA" sz="1800" dirty="0" err="1">
                <a:latin typeface="Arial" panose="020B0604020202020204" pitchFamily="34" charset="0"/>
                <a:cs typeface="Arial" panose="020B0604020202020204" pitchFamily="34" charset="0"/>
              </a:rPr>
              <a:t>проектних</a:t>
            </a: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 пропозицій для рішення проблем громад. </a:t>
            </a:r>
          </a:p>
        </p:txBody>
      </p:sp>
      <p:sp>
        <p:nvSpPr>
          <p:cNvPr id="15" name="Прямокутник 14">
            <a:extLst>
              <a:ext uri="{FF2B5EF4-FFF2-40B4-BE49-F238E27FC236}">
                <a16:creationId xmlns:a16="http://schemas.microsoft.com/office/drawing/2014/main" id="{6F579A3E-164D-1F77-BF4E-92859B330F8C}"/>
              </a:ext>
            </a:extLst>
          </p:cNvPr>
          <p:cNvSpPr/>
          <p:nvPr/>
        </p:nvSpPr>
        <p:spPr>
          <a:xfrm>
            <a:off x="332841" y="6517294"/>
            <a:ext cx="83275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/>
              <a:t>Transformational Learning Network for Resilience </a:t>
            </a:r>
            <a:r>
              <a:rPr lang="en-US" sz="900" dirty="0"/>
              <a:t>- Enabling Ukrainian higher education to ensure a sustainable and robust reconstruction of (post-war) Ukraine</a:t>
            </a:r>
            <a:endParaRPr lang="uk-UA" sz="900" dirty="0"/>
          </a:p>
        </p:txBody>
      </p:sp>
      <p:cxnSp>
        <p:nvCxnSpPr>
          <p:cNvPr id="16" name="Пряма сполучна лінія 15">
            <a:extLst>
              <a:ext uri="{FF2B5EF4-FFF2-40B4-BE49-F238E27FC236}">
                <a16:creationId xmlns:a16="http://schemas.microsoft.com/office/drawing/2014/main" id="{8E460C67-4090-47D2-1D97-D4702908B0B9}"/>
              </a:ext>
            </a:extLst>
          </p:cNvPr>
          <p:cNvCxnSpPr>
            <a:cxnSpLocks/>
          </p:cNvCxnSpPr>
          <p:nvPr/>
        </p:nvCxnSpPr>
        <p:spPr>
          <a:xfrm>
            <a:off x="1029746" y="6410697"/>
            <a:ext cx="7927392" cy="0"/>
          </a:xfrm>
          <a:prstGeom prst="line">
            <a:avLst/>
          </a:prstGeom>
          <a:ln>
            <a:solidFill>
              <a:srgbClr val="568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Заголовок 16">
            <a:extLst>
              <a:ext uri="{FF2B5EF4-FFF2-40B4-BE49-F238E27FC236}">
                <a16:creationId xmlns:a16="http://schemas.microsoft.com/office/drawing/2014/main" id="{DB10F214-B275-EDB0-C44D-696751D23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5323" y="821821"/>
            <a:ext cx="5416936" cy="1085780"/>
          </a:xfrm>
        </p:spPr>
        <p:txBody>
          <a:bodyPr>
            <a:normAutofit/>
          </a:bodyPr>
          <a:lstStyle/>
          <a:p>
            <a:r>
              <a:rPr lang="uk-UA" sz="3600" b="1" dirty="0">
                <a:solidFill>
                  <a:srgbClr val="00863D"/>
                </a:solidFill>
              </a:rPr>
              <a:t>СКЛАД І ЗАВДАННЯ РГ2</a:t>
            </a:r>
            <a:endParaRPr lang="ru-RU" sz="3600" b="1" dirty="0">
              <a:solidFill>
                <a:srgbClr val="00863D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41" y="3845972"/>
            <a:ext cx="1629281" cy="1195294"/>
          </a:xfrm>
          <a:prstGeom prst="rect">
            <a:avLst/>
          </a:prstGeom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941" y="5078264"/>
            <a:ext cx="1585119" cy="1188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18279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 сполучна лінія 4">
            <a:extLst>
              <a:ext uri="{FF2B5EF4-FFF2-40B4-BE49-F238E27FC236}">
                <a16:creationId xmlns:a16="http://schemas.microsoft.com/office/drawing/2014/main" id="{F73F1CE5-FE04-4890-A9FF-C5152FE256AF}"/>
              </a:ext>
            </a:extLst>
          </p:cNvPr>
          <p:cNvCxnSpPr>
            <a:cxnSpLocks/>
          </p:cNvCxnSpPr>
          <p:nvPr/>
        </p:nvCxnSpPr>
        <p:spPr>
          <a:xfrm>
            <a:off x="1216608" y="6375527"/>
            <a:ext cx="7927392" cy="0"/>
          </a:xfrm>
          <a:prstGeom prst="line">
            <a:avLst/>
          </a:prstGeom>
          <a:ln>
            <a:solidFill>
              <a:srgbClr val="568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E5CE87A9-E8D2-4A5D-B2FA-A48C79ADBB45}"/>
              </a:ext>
            </a:extLst>
          </p:cNvPr>
          <p:cNvSpPr/>
          <p:nvPr/>
        </p:nvSpPr>
        <p:spPr>
          <a:xfrm>
            <a:off x="561976" y="6489327"/>
            <a:ext cx="830992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/>
              <a:t>Transformational Learning Network for Resilience </a:t>
            </a:r>
            <a:r>
              <a:rPr lang="en-US" sz="900" dirty="0"/>
              <a:t>- Enabling Ukrainian higher education to ensure a sustainable and robust reconstruction of (post-war) Ukraine</a:t>
            </a:r>
            <a:endParaRPr lang="uk-UA" sz="90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6608C2B-A7AE-4681-AC8E-DD777A174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2171" y="5759484"/>
            <a:ext cx="159663" cy="190327"/>
          </a:xfrm>
          <a:prstGeom prst="rect">
            <a:avLst/>
          </a:prstGeom>
        </p:spPr>
      </p:pic>
      <p:sp>
        <p:nvSpPr>
          <p:cNvPr id="7" name="Заголовок 7"/>
          <p:cNvSpPr txBox="1">
            <a:spLocks/>
          </p:cNvSpPr>
          <p:nvPr/>
        </p:nvSpPr>
        <p:spPr>
          <a:xfrm>
            <a:off x="-54950" y="928194"/>
            <a:ext cx="6238875" cy="790065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uk-UA" sz="3000" b="1" dirty="0">
                <a:solidFill>
                  <a:srgbClr val="00863D"/>
                </a:solidFill>
              </a:rPr>
              <a:t>ФОРМИ ТА МЕТОДИ РОБОТИ</a:t>
            </a:r>
            <a:endParaRPr lang="ru-RU" sz="3000" b="1" dirty="0">
              <a:solidFill>
                <a:srgbClr val="00863D"/>
              </a:solidFill>
            </a:endParaRPr>
          </a:p>
        </p:txBody>
      </p:sp>
      <p:pic>
        <p:nvPicPr>
          <p:cNvPr id="23" name="Рисунок 22" descr="Изображение выглядит как Человеческое лицо, снимок экрана, человек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6FF3281-37E5-DB69-3099-A142669B4B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64" y="5106930"/>
            <a:ext cx="1679277" cy="1192067"/>
          </a:xfrm>
          <a:prstGeom prst="rect">
            <a:avLst/>
          </a:prstGeom>
        </p:spPr>
      </p:pic>
      <p:pic>
        <p:nvPicPr>
          <p:cNvPr id="24" name="Picture 2" descr="C:\Users\Елена Александровна\Pictures\Screenshots\Снимок экрана (179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875" y="2472957"/>
            <a:ext cx="2136239" cy="120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увати 2">
            <a:extLst>
              <a:ext uri="{FF2B5EF4-FFF2-40B4-BE49-F238E27FC236}">
                <a16:creationId xmlns:a16="http://schemas.microsoft.com/office/drawing/2014/main" id="{5E0201A8-1E5C-16D1-0F89-2C4F3C64F438}"/>
              </a:ext>
            </a:extLst>
          </p:cNvPr>
          <p:cNvGrpSpPr/>
          <p:nvPr/>
        </p:nvGrpSpPr>
        <p:grpSpPr>
          <a:xfrm>
            <a:off x="114300" y="87922"/>
            <a:ext cx="8906608" cy="923193"/>
            <a:chOff x="53752" y="0"/>
            <a:chExt cx="9036496" cy="980728"/>
          </a:xfrm>
        </p:grpSpPr>
        <p:pic>
          <p:nvPicPr>
            <p:cNvPr id="4" name="Picture 2" descr="C:\Users\Виктория\Desktop\Без імені.png">
              <a:extLst>
                <a:ext uri="{FF2B5EF4-FFF2-40B4-BE49-F238E27FC236}">
                  <a16:creationId xmlns:a16="http://schemas.microsoft.com/office/drawing/2014/main" id="{33AC54A8-D42A-7D7F-0076-A747B8A1D59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52" y="36187"/>
              <a:ext cx="9036496" cy="9445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Рисунок 8" descr="Зображення, що містить логотип, емблема, символ, Торгова марка&#10;&#10;Вміст на основі ШІ може бути неправильним.">
              <a:extLst>
                <a:ext uri="{FF2B5EF4-FFF2-40B4-BE49-F238E27FC236}">
                  <a16:creationId xmlns:a16="http://schemas.microsoft.com/office/drawing/2014/main" id="{A8DEA69F-326B-D724-2DBF-779136C986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5936" y="0"/>
              <a:ext cx="1008112" cy="891792"/>
            </a:xfrm>
            <a:prstGeom prst="rect">
              <a:avLst/>
            </a:prstGeom>
          </p:spPr>
        </p:pic>
      </p:grpSp>
      <p:sp>
        <p:nvSpPr>
          <p:cNvPr id="10" name="Заголовок 7">
            <a:extLst>
              <a:ext uri="{FF2B5EF4-FFF2-40B4-BE49-F238E27FC236}">
                <a16:creationId xmlns:a16="http://schemas.microsoft.com/office/drawing/2014/main" id="{1F31982A-8EF9-6367-1766-5E4237D8FD06}"/>
              </a:ext>
            </a:extLst>
          </p:cNvPr>
          <p:cNvSpPr txBox="1">
            <a:spLocks/>
          </p:cNvSpPr>
          <p:nvPr/>
        </p:nvSpPr>
        <p:spPr>
          <a:xfrm>
            <a:off x="-184639" y="1505105"/>
            <a:ext cx="3144716" cy="653906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uk-UA" sz="2000" b="1" dirty="0">
                <a:solidFill>
                  <a:srgbClr val="0086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ЗУСТРІЧІ ОНЛАЙН</a:t>
            </a:r>
            <a:endParaRPr lang="ru-RU" sz="2000" b="1" dirty="0">
              <a:solidFill>
                <a:srgbClr val="0086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Заголовок 7">
            <a:extLst>
              <a:ext uri="{FF2B5EF4-FFF2-40B4-BE49-F238E27FC236}">
                <a16:creationId xmlns:a16="http://schemas.microsoft.com/office/drawing/2014/main" id="{5DEC471B-85FD-B97A-5D0E-58910983D6A1}"/>
              </a:ext>
            </a:extLst>
          </p:cNvPr>
          <p:cNvSpPr txBox="1">
            <a:spLocks/>
          </p:cNvSpPr>
          <p:nvPr/>
        </p:nvSpPr>
        <p:spPr>
          <a:xfrm>
            <a:off x="2392332" y="1523987"/>
            <a:ext cx="3144716" cy="653906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uk-UA" sz="2000" b="1" dirty="0">
                <a:solidFill>
                  <a:srgbClr val="0086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ЗУСТРІЧІ ОФЛАЙН</a:t>
            </a:r>
            <a:endParaRPr lang="ru-RU" sz="2000" b="1" dirty="0">
              <a:solidFill>
                <a:srgbClr val="0086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Заголовок 7">
            <a:extLst>
              <a:ext uri="{FF2B5EF4-FFF2-40B4-BE49-F238E27FC236}">
                <a16:creationId xmlns:a16="http://schemas.microsoft.com/office/drawing/2014/main" id="{A44E580C-2BB4-AE7F-34E1-65EE9B223746}"/>
              </a:ext>
            </a:extLst>
          </p:cNvPr>
          <p:cNvSpPr txBox="1">
            <a:spLocks/>
          </p:cNvSpPr>
          <p:nvPr/>
        </p:nvSpPr>
        <p:spPr>
          <a:xfrm>
            <a:off x="5396536" y="2107298"/>
            <a:ext cx="3698113" cy="653906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uk-UA" sz="1800" b="1" dirty="0">
                <a:solidFill>
                  <a:srgbClr val="0086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РОЗРОБКА ТА ВПРОВАДЖЕННЯ СПІЛЬНИХ ПРОЕКТІВ</a:t>
            </a:r>
            <a:endParaRPr lang="ru-RU" sz="1800" b="1" dirty="0">
              <a:solidFill>
                <a:srgbClr val="0086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3" descr="C:\Users\Елена Александровна\Downloads\Снимок экрана 2024-09-10 в 14.11.45.png">
            <a:extLst>
              <a:ext uri="{FF2B5EF4-FFF2-40B4-BE49-F238E27FC236}">
                <a16:creationId xmlns:a16="http://schemas.microsoft.com/office/drawing/2014/main" id="{74199E25-4EDA-1784-C995-EA55019AA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33" y="3657620"/>
            <a:ext cx="2030726" cy="131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9F007ABC-0860-B7A9-1F43-3F09F6490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889" y="2282540"/>
            <a:ext cx="974398" cy="1483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454C862-8173-FEED-79BC-BEB8C73F0C0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68162" y="2531411"/>
            <a:ext cx="1637810" cy="1120915"/>
          </a:xfrm>
          <a:prstGeom prst="rect">
            <a:avLst/>
          </a:prstGeom>
        </p:spPr>
      </p:pic>
      <p:pic>
        <p:nvPicPr>
          <p:cNvPr id="26" name="Picture 2" descr="C:\Users\Елена Александровна\Downloads\IMG_20240520_100941_277.jpg">
            <a:extLst>
              <a:ext uri="{FF2B5EF4-FFF2-40B4-BE49-F238E27FC236}">
                <a16:creationId xmlns:a16="http://schemas.microsoft.com/office/drawing/2014/main" id="{C3BA50CB-7567-54D1-526E-DB13862E7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898" y="5199451"/>
            <a:ext cx="1555464" cy="1166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8A48EC0F-56B6-681C-12C0-F967AD060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33508" y="4016516"/>
            <a:ext cx="952691" cy="189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282328C-DA5B-B9D5-4C2E-7DE92EE0EFA2}"/>
              </a:ext>
            </a:extLst>
          </p:cNvPr>
          <p:cNvSpPr txBox="1"/>
          <p:nvPr/>
        </p:nvSpPr>
        <p:spPr>
          <a:xfrm>
            <a:off x="5752679" y="3649163"/>
            <a:ext cx="34140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400" i="1" dirty="0">
                <a:latin typeface="Arial" panose="020B0604020202020204" pitchFamily="34" charset="0"/>
                <a:cs typeface="Arial" panose="020B0604020202020204" pitchFamily="34" charset="0"/>
              </a:rPr>
              <a:t>Проєкт 1 Відродження річки Десна. </a:t>
            </a:r>
            <a:r>
              <a:rPr lang="uk-UA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Зазімська</a:t>
            </a:r>
            <a:r>
              <a:rPr lang="uk-UA" sz="1400" i="1" dirty="0">
                <a:latin typeface="Arial" panose="020B0604020202020204" pitchFamily="34" charset="0"/>
                <a:cs typeface="Arial" panose="020B0604020202020204" pitchFamily="34" charset="0"/>
              </a:rPr>
              <a:t> ОТГ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D12EF2B-248F-7B28-12AF-DC66158019F4}"/>
              </a:ext>
            </a:extLst>
          </p:cNvPr>
          <p:cNvSpPr txBox="1"/>
          <p:nvPr/>
        </p:nvSpPr>
        <p:spPr>
          <a:xfrm>
            <a:off x="5635731" y="5462148"/>
            <a:ext cx="357303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400" i="1" dirty="0">
                <a:latin typeface="Arial" panose="020B0604020202020204" pitchFamily="34" charset="0"/>
                <a:cs typeface="Arial" panose="020B0604020202020204" pitchFamily="34" charset="0"/>
              </a:rPr>
              <a:t>Проєкт 3. Створення інклюзивного простору -хабу на базі  </a:t>
            </a:r>
            <a:r>
              <a:rPr lang="uk-UA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Хотівського</a:t>
            </a:r>
            <a:r>
              <a:rPr lang="uk-UA" sz="1400" i="1" dirty="0">
                <a:latin typeface="Arial" panose="020B0604020202020204" pitchFamily="34" charset="0"/>
                <a:cs typeface="Arial" panose="020B0604020202020204" pitchFamily="34" charset="0"/>
              </a:rPr>
              <a:t>  академічного ліцею. </a:t>
            </a:r>
            <a:r>
              <a:rPr lang="uk-UA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Феодосіївська</a:t>
            </a:r>
            <a:r>
              <a:rPr lang="uk-UA" sz="1400" i="1" dirty="0">
                <a:latin typeface="Arial" panose="020B0604020202020204" pitchFamily="34" charset="0"/>
                <a:cs typeface="Arial" panose="020B0604020202020204" pitchFamily="34" charset="0"/>
              </a:rPr>
              <a:t> ОТГ.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13B5D03-AC6F-E00F-80DB-C852CB35CB7D}"/>
              </a:ext>
            </a:extLst>
          </p:cNvPr>
          <p:cNvSpPr txBox="1"/>
          <p:nvPr/>
        </p:nvSpPr>
        <p:spPr>
          <a:xfrm>
            <a:off x="5635731" y="4273518"/>
            <a:ext cx="350826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1400" i="1" dirty="0">
                <a:latin typeface="Arial" panose="020B0604020202020204" pitchFamily="34" charset="0"/>
                <a:cs typeface="Arial" panose="020B0604020202020204" pitchFamily="34" charset="0"/>
              </a:rPr>
              <a:t>Проєкт 2. Організація просвітницької кампанії з поводження з побутовими відходами, в тому числі в дошкільних та  загальноосвітніх навчальних закладах</a:t>
            </a:r>
          </a:p>
        </p:txBody>
      </p:sp>
      <p:pic>
        <p:nvPicPr>
          <p:cNvPr id="34" name="Рисунок 33" descr="Изображение выглядит как текст, Веб-сайт, веб-страница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CD97DF79-881E-C03A-E290-DE7097611A15}"/>
              </a:ext>
            </a:extLst>
          </p:cNvPr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89" y="2254341"/>
            <a:ext cx="2340367" cy="1314628"/>
          </a:xfrm>
          <a:prstGeom prst="rect">
            <a:avLst/>
          </a:prstGeom>
        </p:spPr>
      </p:pic>
      <p:pic>
        <p:nvPicPr>
          <p:cNvPr id="35" name="Picture 4" descr="C:\Users\Елена Александровна\Downloads\1718179395922270.jpg">
            <a:extLst>
              <a:ext uri="{FF2B5EF4-FFF2-40B4-BE49-F238E27FC236}">
                <a16:creationId xmlns:a16="http://schemas.microsoft.com/office/drawing/2014/main" id="{2ABF268E-4FE9-C7BD-7A79-D5DACD5A0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709335" y="3958420"/>
            <a:ext cx="1555463" cy="1166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4799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C4A6D7-4EB3-98D6-A870-C87DBF410E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кутник 16">
            <a:extLst>
              <a:ext uri="{FF2B5EF4-FFF2-40B4-BE49-F238E27FC236}">
                <a16:creationId xmlns:a16="http://schemas.microsoft.com/office/drawing/2014/main" id="{2AA2A4D3-F450-098E-2BF2-DD5DCFDB04E9}"/>
              </a:ext>
            </a:extLst>
          </p:cNvPr>
          <p:cNvSpPr/>
          <p:nvPr/>
        </p:nvSpPr>
        <p:spPr>
          <a:xfrm>
            <a:off x="33503" y="980303"/>
            <a:ext cx="4538498" cy="537014"/>
          </a:xfrm>
          <a:prstGeom prst="rect">
            <a:avLst/>
          </a:prstGeom>
          <a:solidFill>
            <a:srgbClr val="568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" name="Прямокутник 17">
            <a:extLst>
              <a:ext uri="{FF2B5EF4-FFF2-40B4-BE49-F238E27FC236}">
                <a16:creationId xmlns:a16="http://schemas.microsoft.com/office/drawing/2014/main" id="{A2A36C42-3E5B-ADF2-23AE-0430E56831A4}"/>
              </a:ext>
            </a:extLst>
          </p:cNvPr>
          <p:cNvSpPr/>
          <p:nvPr/>
        </p:nvSpPr>
        <p:spPr>
          <a:xfrm>
            <a:off x="362729" y="994097"/>
            <a:ext cx="32993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>
                <a:solidFill>
                  <a:srgbClr val="FFFF00"/>
                </a:solidFill>
              </a:rPr>
              <a:t>Позитивні практики</a:t>
            </a:r>
          </a:p>
        </p:txBody>
      </p:sp>
      <p:cxnSp>
        <p:nvCxnSpPr>
          <p:cNvPr id="5" name="Пряма сполучна лінія 4">
            <a:extLst>
              <a:ext uri="{FF2B5EF4-FFF2-40B4-BE49-F238E27FC236}">
                <a16:creationId xmlns:a16="http://schemas.microsoft.com/office/drawing/2014/main" id="{4527AFE8-C945-7A9F-C8DC-0C988542BC8A}"/>
              </a:ext>
            </a:extLst>
          </p:cNvPr>
          <p:cNvCxnSpPr>
            <a:cxnSpLocks/>
          </p:cNvCxnSpPr>
          <p:nvPr/>
        </p:nvCxnSpPr>
        <p:spPr>
          <a:xfrm>
            <a:off x="1222794" y="6466749"/>
            <a:ext cx="7927392" cy="0"/>
          </a:xfrm>
          <a:prstGeom prst="line">
            <a:avLst/>
          </a:prstGeom>
          <a:ln>
            <a:solidFill>
              <a:srgbClr val="568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050E9673-A578-2B5A-B364-FFBDC0A86653}"/>
              </a:ext>
            </a:extLst>
          </p:cNvPr>
          <p:cNvSpPr/>
          <p:nvPr/>
        </p:nvSpPr>
        <p:spPr>
          <a:xfrm>
            <a:off x="33503" y="6411957"/>
            <a:ext cx="91104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Transformational Learning Network for Resilience </a:t>
            </a:r>
            <a:r>
              <a:rPr lang="en-US" sz="1200" dirty="0"/>
              <a:t>- Enabling Ukrainian higher education to ensure a sustainable and robust reconstruction of (post-war) Ukraine</a:t>
            </a:r>
            <a:endParaRPr lang="uk-UA" sz="120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F8167AF-171C-DE0A-6833-ED815B714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2171" y="6536313"/>
            <a:ext cx="159663" cy="253769"/>
          </a:xfrm>
          <a:prstGeom prst="rect">
            <a:avLst/>
          </a:prstGeom>
        </p:spPr>
      </p:pic>
      <p:grpSp>
        <p:nvGrpSpPr>
          <p:cNvPr id="3" name="Групувати 2">
            <a:extLst>
              <a:ext uri="{FF2B5EF4-FFF2-40B4-BE49-F238E27FC236}">
                <a16:creationId xmlns:a16="http://schemas.microsoft.com/office/drawing/2014/main" id="{745CB3DE-9E54-7A14-2176-DB3D49BF60E7}"/>
              </a:ext>
            </a:extLst>
          </p:cNvPr>
          <p:cNvGrpSpPr/>
          <p:nvPr/>
        </p:nvGrpSpPr>
        <p:grpSpPr>
          <a:xfrm>
            <a:off x="114300" y="87922"/>
            <a:ext cx="8906608" cy="923193"/>
            <a:chOff x="53752" y="0"/>
            <a:chExt cx="9036496" cy="980728"/>
          </a:xfrm>
        </p:grpSpPr>
        <p:pic>
          <p:nvPicPr>
            <p:cNvPr id="4" name="Picture 2" descr="C:\Users\Виктория\Desktop\Без імені.png">
              <a:extLst>
                <a:ext uri="{FF2B5EF4-FFF2-40B4-BE49-F238E27FC236}">
                  <a16:creationId xmlns:a16="http://schemas.microsoft.com/office/drawing/2014/main" id="{E76C8652-74BE-F196-874A-EDACC0ADB570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52" y="36187"/>
              <a:ext cx="9036496" cy="9445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Рисунок 6" descr="Зображення, що містить логотип, емблема, символ, Торгова марка&#10;&#10;Вміст на основі ШІ може бути неправильним.">
              <a:extLst>
                <a:ext uri="{FF2B5EF4-FFF2-40B4-BE49-F238E27FC236}">
                  <a16:creationId xmlns:a16="http://schemas.microsoft.com/office/drawing/2014/main" id="{12A05782-AB77-9E6B-CB35-86174BC673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5936" y="0"/>
              <a:ext cx="1008112" cy="891792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EF1E625-1483-D710-EE91-959CCB0AB61D}"/>
              </a:ext>
            </a:extLst>
          </p:cNvPr>
          <p:cNvSpPr txBox="1"/>
          <p:nvPr/>
        </p:nvSpPr>
        <p:spPr>
          <a:xfrm>
            <a:off x="362729" y="1599505"/>
            <a:ext cx="85546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Проєкт 2. Організація просвітницької кампанії з поводження з побутовими відходами, в тому числі в дошкільних та  загальноосвітніх навчальних закладах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68BB0EB-8EAC-6E4C-DA09-05133292C0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7251" y="4399191"/>
            <a:ext cx="2033657" cy="15252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5F503F4-148A-6FB0-C1CB-B01C3085C5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0397" y="2833397"/>
            <a:ext cx="2661437" cy="14962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A40B466-4B4E-54DF-804F-5EBA6A505E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9921" y="4399191"/>
            <a:ext cx="1407741" cy="18769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18718F4-E74B-6F6A-9D3F-7CECD6AE31F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3556" t="26796" r="1408" b="16826"/>
          <a:stretch/>
        </p:blipFill>
        <p:spPr>
          <a:xfrm>
            <a:off x="123092" y="5079113"/>
            <a:ext cx="2661437" cy="119706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2AFA437-8B1B-AEA8-0705-A16FACA265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36886" y="2907483"/>
            <a:ext cx="1321479" cy="178063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F9D915D1-2696-623A-0065-76DA259E763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-1444" t="14457" r="58145" b="17982"/>
          <a:stretch/>
        </p:blipFill>
        <p:spPr>
          <a:xfrm>
            <a:off x="3668589" y="4307796"/>
            <a:ext cx="1369405" cy="164328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EBC360E-1513-D72B-34D0-F1659D8F9BC7}"/>
              </a:ext>
            </a:extLst>
          </p:cNvPr>
          <p:cNvSpPr txBox="1"/>
          <p:nvPr/>
        </p:nvSpPr>
        <p:spPr>
          <a:xfrm>
            <a:off x="3999820" y="2907483"/>
            <a:ext cx="22905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800" dirty="0">
                <a:solidFill>
                  <a:srgbClr val="FF0000"/>
                </a:solidFill>
              </a:rPr>
              <a:t>Р</a:t>
            </a:r>
            <a:r>
              <a:rPr lang="en-US" sz="1800" dirty="0" err="1">
                <a:solidFill>
                  <a:srgbClr val="FF0000"/>
                </a:solidFill>
              </a:rPr>
              <a:t>roject</a:t>
            </a:r>
            <a:r>
              <a:rPr lang="en-US" sz="1800" dirty="0">
                <a:solidFill>
                  <a:srgbClr val="FF0000"/>
                </a:solidFill>
              </a:rPr>
              <a:t> "Sort. Save. Print"</a:t>
            </a:r>
            <a:endParaRPr lang="uk-UA" sz="1800" dirty="0">
              <a:solidFill>
                <a:srgbClr val="FF0000"/>
              </a:solidFill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238B086-B4CB-5410-8597-B0E2B0F2FEE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503" y="2741757"/>
            <a:ext cx="1321480" cy="1197716"/>
          </a:xfrm>
          <a:prstGeom prst="rect">
            <a:avLst/>
          </a:prstGeom>
        </p:spPr>
      </p:pic>
      <p:pic>
        <p:nvPicPr>
          <p:cNvPr id="16" name="Рисунок 15" descr="Зображення, що містить одежа, особа, стіна, жінка&#10;&#10;Вміст на основі ШІ може бути неправильним.">
            <a:extLst>
              <a:ext uri="{FF2B5EF4-FFF2-40B4-BE49-F238E27FC236}">
                <a16:creationId xmlns:a16="http://schemas.microsoft.com/office/drawing/2014/main" id="{8F5D76D6-82CB-EACA-F03B-CC3862B67AA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6850" y="3469827"/>
            <a:ext cx="1791386" cy="142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7338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кутник 16">
            <a:extLst>
              <a:ext uri="{FF2B5EF4-FFF2-40B4-BE49-F238E27FC236}">
                <a16:creationId xmlns:a16="http://schemas.microsoft.com/office/drawing/2014/main" id="{A1F6AE88-F5BA-4BD5-A74F-02406A4B8E70}"/>
              </a:ext>
            </a:extLst>
          </p:cNvPr>
          <p:cNvSpPr/>
          <p:nvPr/>
        </p:nvSpPr>
        <p:spPr>
          <a:xfrm>
            <a:off x="33502" y="980303"/>
            <a:ext cx="4600575" cy="785004"/>
          </a:xfrm>
          <a:prstGeom prst="rect">
            <a:avLst/>
          </a:prstGeom>
          <a:solidFill>
            <a:srgbClr val="568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" name="Прямокутник 17">
            <a:extLst>
              <a:ext uri="{FF2B5EF4-FFF2-40B4-BE49-F238E27FC236}">
                <a16:creationId xmlns:a16="http://schemas.microsoft.com/office/drawing/2014/main" id="{3F36B8DD-F7AA-402A-8572-A1225C7A1210}"/>
              </a:ext>
            </a:extLst>
          </p:cNvPr>
          <p:cNvSpPr/>
          <p:nvPr/>
        </p:nvSpPr>
        <p:spPr>
          <a:xfrm>
            <a:off x="362729" y="994097"/>
            <a:ext cx="32993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>
                <a:solidFill>
                  <a:srgbClr val="FFFF00"/>
                </a:solidFill>
              </a:rPr>
              <a:t>Позитивні практики</a:t>
            </a:r>
          </a:p>
        </p:txBody>
      </p:sp>
      <p:cxnSp>
        <p:nvCxnSpPr>
          <p:cNvPr id="5" name="Пряма сполучна лінія 4">
            <a:extLst>
              <a:ext uri="{FF2B5EF4-FFF2-40B4-BE49-F238E27FC236}">
                <a16:creationId xmlns:a16="http://schemas.microsoft.com/office/drawing/2014/main" id="{F73F1CE5-FE04-4890-A9FF-C5152FE256AF}"/>
              </a:ext>
            </a:extLst>
          </p:cNvPr>
          <p:cNvCxnSpPr>
            <a:cxnSpLocks/>
          </p:cNvCxnSpPr>
          <p:nvPr/>
        </p:nvCxnSpPr>
        <p:spPr>
          <a:xfrm>
            <a:off x="1222794" y="6466749"/>
            <a:ext cx="7927392" cy="0"/>
          </a:xfrm>
          <a:prstGeom prst="line">
            <a:avLst/>
          </a:prstGeom>
          <a:ln>
            <a:solidFill>
              <a:srgbClr val="568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E5CE87A9-E8D2-4A5D-B2FA-A48C79ADBB45}"/>
              </a:ext>
            </a:extLst>
          </p:cNvPr>
          <p:cNvSpPr/>
          <p:nvPr/>
        </p:nvSpPr>
        <p:spPr>
          <a:xfrm>
            <a:off x="1147124" y="6411957"/>
            <a:ext cx="77702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Transformational Learning Network for Resilience </a:t>
            </a:r>
            <a:r>
              <a:rPr lang="en-US" sz="1200" dirty="0"/>
              <a:t>- Enabling Ukrainian higher education to ensure a sustainable and robust reconstruction of (post-war) Ukraine</a:t>
            </a:r>
            <a:endParaRPr lang="uk-UA" sz="120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6608C2B-A7AE-4681-AC8E-DD777A174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2171" y="6536313"/>
            <a:ext cx="159663" cy="25376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5750" y="4387902"/>
            <a:ext cx="50193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Співпраця</a:t>
            </a:r>
            <a:r>
              <a:rPr lang="ru-RU" dirty="0"/>
              <a:t> в межах </a:t>
            </a:r>
            <a:r>
              <a:rPr lang="ru-RU" dirty="0" err="1"/>
              <a:t>проектів</a:t>
            </a:r>
            <a:r>
              <a:rPr lang="ru-RU" dirty="0"/>
              <a:t> ГО Форум </a:t>
            </a:r>
            <a:r>
              <a:rPr lang="ru-RU" dirty="0" err="1"/>
              <a:t>громадянського</a:t>
            </a:r>
            <a:r>
              <a:rPr lang="ru-RU" dirty="0"/>
              <a:t> </a:t>
            </a:r>
            <a:r>
              <a:rPr lang="ru-RU" dirty="0" err="1"/>
              <a:t>суспільства</a:t>
            </a:r>
            <a:r>
              <a:rPr lang="ru-RU" dirty="0"/>
              <a:t>.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907514" y="5691346"/>
            <a:ext cx="56200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Результати різних </a:t>
            </a:r>
            <a:r>
              <a:rPr lang="uk-UA" dirty="0" err="1"/>
              <a:t>проектів</a:t>
            </a:r>
            <a:r>
              <a:rPr lang="uk-UA" dirty="0"/>
              <a:t>, що реалізуються в співпраці ОТГ та університету. </a:t>
            </a:r>
            <a:endParaRPr lang="ru-RU" dirty="0"/>
          </a:p>
        </p:txBody>
      </p:sp>
      <p:grpSp>
        <p:nvGrpSpPr>
          <p:cNvPr id="3" name="Групувати 2">
            <a:extLst>
              <a:ext uri="{FF2B5EF4-FFF2-40B4-BE49-F238E27FC236}">
                <a16:creationId xmlns:a16="http://schemas.microsoft.com/office/drawing/2014/main" id="{FDC846F3-8B39-3ECA-ABB2-3ED7F7BF1440}"/>
              </a:ext>
            </a:extLst>
          </p:cNvPr>
          <p:cNvGrpSpPr/>
          <p:nvPr/>
        </p:nvGrpSpPr>
        <p:grpSpPr>
          <a:xfrm>
            <a:off x="114300" y="87922"/>
            <a:ext cx="8906608" cy="923193"/>
            <a:chOff x="53752" y="0"/>
            <a:chExt cx="9036496" cy="980728"/>
          </a:xfrm>
        </p:grpSpPr>
        <p:pic>
          <p:nvPicPr>
            <p:cNvPr id="4" name="Picture 2" descr="C:\Users\Виктория\Desktop\Без імені.png">
              <a:extLst>
                <a:ext uri="{FF2B5EF4-FFF2-40B4-BE49-F238E27FC236}">
                  <a16:creationId xmlns:a16="http://schemas.microsoft.com/office/drawing/2014/main" id="{55B4EBD6-85A4-F05A-82DC-729F1387796F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52" y="36187"/>
              <a:ext cx="9036496" cy="9445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Рисунок 6" descr="Зображення, що містить логотип, емблема, символ, Торгова марка&#10;&#10;Вміст на основі ШІ може бути неправильним.">
              <a:extLst>
                <a:ext uri="{FF2B5EF4-FFF2-40B4-BE49-F238E27FC236}">
                  <a16:creationId xmlns:a16="http://schemas.microsoft.com/office/drawing/2014/main" id="{A11589EC-D4BC-F39C-9B5D-553713F88D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5936" y="0"/>
              <a:ext cx="1008112" cy="891792"/>
            </a:xfrm>
            <a:prstGeom prst="rect">
              <a:avLst/>
            </a:prstGeom>
          </p:spPr>
        </p:pic>
      </p:grpSp>
      <p:pic>
        <p:nvPicPr>
          <p:cNvPr id="9" name="Рисунок 8" descr="Зображення, що містить Обличчя людини, текст, знімок екрана, колаж&#10;&#10;Вміст на основі ШІ може бути неправильним.">
            <a:extLst>
              <a:ext uri="{FF2B5EF4-FFF2-40B4-BE49-F238E27FC236}">
                <a16:creationId xmlns:a16="http://schemas.microsoft.com/office/drawing/2014/main" id="{6A00BCCA-E3D3-7F77-5222-316EDC42F9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633" y="1996934"/>
            <a:ext cx="4088001" cy="2425633"/>
          </a:xfrm>
          <a:prstGeom prst="rect">
            <a:avLst/>
          </a:prstGeom>
        </p:spPr>
      </p:pic>
      <p:pic>
        <p:nvPicPr>
          <p:cNvPr id="11" name="Рисунок 10" descr="Зображення, що містить текст, Веб-сайт, Веб-сторінка, програмне забезпечення&#10;&#10;Вміст на основі ШІ може бути неправильним.">
            <a:extLst>
              <a:ext uri="{FF2B5EF4-FFF2-40B4-BE49-F238E27FC236}">
                <a16:creationId xmlns:a16="http://schemas.microsoft.com/office/drawing/2014/main" id="{BB1CF382-7533-F297-98B0-FEBB62E699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2245" y="1864272"/>
            <a:ext cx="3849408" cy="1686189"/>
          </a:xfrm>
          <a:prstGeom prst="rect">
            <a:avLst/>
          </a:prstGeom>
        </p:spPr>
      </p:pic>
      <p:pic>
        <p:nvPicPr>
          <p:cNvPr id="14" name="Рисунок 13" descr="Зображення, що містить текст, Веб-сайт, програмне забезпечення, Мультимедійне програмне забезпечення&#10;&#10;Вміст на основі ШІ може бути неправильним.">
            <a:extLst>
              <a:ext uri="{FF2B5EF4-FFF2-40B4-BE49-F238E27FC236}">
                <a16:creationId xmlns:a16="http://schemas.microsoft.com/office/drawing/2014/main" id="{8D8295B8-BD47-55BF-1E73-1BB8E23ADD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3879" y="3902850"/>
            <a:ext cx="3738309" cy="161643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59BC27F-B469-925C-BDDB-01F915572E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2729" y="5034233"/>
            <a:ext cx="2206618" cy="126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7463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6EC55E-AD04-01EC-F6D1-F0A2771DB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9084" y="1476768"/>
            <a:ext cx="6651523" cy="701927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000" b="1" dirty="0">
                <a:solidFill>
                  <a:schemeClr val="accent1"/>
                </a:solidFill>
              </a:rPr>
              <a:t>Трансформаційна навчальна мережа для підтримки стійкості вищої освіти України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CF3C259-DA32-6E79-B264-B70DBB876E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125266"/>
            <a:ext cx="7886700" cy="3263504"/>
          </a:xfrm>
        </p:spPr>
        <p:txBody>
          <a:bodyPr/>
          <a:lstStyle/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6A2E36-11C0-E474-C84C-E8B1AB08E271}"/>
              </a:ext>
            </a:extLst>
          </p:cNvPr>
          <p:cNvSpPr txBox="1"/>
          <p:nvPr/>
        </p:nvSpPr>
        <p:spPr>
          <a:xfrm>
            <a:off x="5651168" y="3124542"/>
            <a:ext cx="3040593" cy="2528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uk-UA" sz="135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Мережа сприяє </a:t>
            </a:r>
            <a:r>
              <a:rPr lang="uk-UA" sz="135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розвитку партнерства</a:t>
            </a:r>
            <a:r>
              <a:rPr lang="uk-UA" sz="135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uk-UA" sz="135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обміну знаннями та спільному навчанню</a:t>
            </a:r>
            <a:r>
              <a:rPr lang="uk-UA" sz="135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відкриваючи нові можливості для ефективної взаємодії українських університетів із зацікавленими сторонами. Її мета — </a:t>
            </a:r>
            <a:r>
              <a:rPr lang="uk-UA" sz="1350" b="1" kern="100" dirty="0">
                <a:solidFill>
                  <a:srgbClr val="C00000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підтримка дослідницької, освітньої та управлінської діяльності у впровадженні принципів сталого розвитку й доступі до кращих практик</a:t>
            </a:r>
            <a:endParaRPr lang="uk-UA" sz="1350" b="1" kern="100" dirty="0">
              <a:solidFill>
                <a:srgbClr val="C00000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1356EF4-D32E-2906-5B7E-81F20EFBE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091" y="2349982"/>
            <a:ext cx="2889299" cy="120968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FFB5913-49AD-021C-ECB7-FA7B4F7986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46" y="3869712"/>
            <a:ext cx="5474757" cy="233753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DC7E40C-B987-837B-04A5-38A7F14F4FE2}"/>
              </a:ext>
            </a:extLst>
          </p:cNvPr>
          <p:cNvSpPr txBox="1"/>
          <p:nvPr/>
        </p:nvSpPr>
        <p:spPr>
          <a:xfrm>
            <a:off x="3220537" y="2516179"/>
            <a:ext cx="5762689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700" dirty="0"/>
              <a:t>https://ukraine-oss.com/translearnn/</a:t>
            </a:r>
            <a:endParaRPr lang="uk-UA" sz="2700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A532EB6-7634-0DA1-1D5C-BCCD5054B9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46" y="890506"/>
            <a:ext cx="2160055" cy="54001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4684374-0F0C-F811-0728-E5970C717F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7987" y="1004101"/>
            <a:ext cx="2245239" cy="449543"/>
          </a:xfrm>
          <a:prstGeom prst="rect">
            <a:avLst/>
          </a:prstGeom>
        </p:spPr>
      </p:pic>
      <p:grpSp>
        <p:nvGrpSpPr>
          <p:cNvPr id="4" name="Групувати 3">
            <a:extLst>
              <a:ext uri="{FF2B5EF4-FFF2-40B4-BE49-F238E27FC236}">
                <a16:creationId xmlns:a16="http://schemas.microsoft.com/office/drawing/2014/main" id="{0A31F628-AB72-B8E8-6812-4A3FC744EE95}"/>
              </a:ext>
            </a:extLst>
          </p:cNvPr>
          <p:cNvGrpSpPr/>
          <p:nvPr/>
        </p:nvGrpSpPr>
        <p:grpSpPr>
          <a:xfrm>
            <a:off x="0" y="87922"/>
            <a:ext cx="9144000" cy="923193"/>
            <a:chOff x="53752" y="0"/>
            <a:chExt cx="9036496" cy="980728"/>
          </a:xfrm>
        </p:grpSpPr>
        <p:pic>
          <p:nvPicPr>
            <p:cNvPr id="6" name="Picture 2" descr="C:\Users\Виктория\Desktop\Без імені.png">
              <a:extLst>
                <a:ext uri="{FF2B5EF4-FFF2-40B4-BE49-F238E27FC236}">
                  <a16:creationId xmlns:a16="http://schemas.microsoft.com/office/drawing/2014/main" id="{1CCF6C79-13EE-F719-DC69-A2CF282F9F62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52" y="36187"/>
              <a:ext cx="9036496" cy="9445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Рисунок 7" descr="Зображення, що містить логотип, емблема, символ, Торгова марка&#10;&#10;Вміст на основі ШІ може бути неправильним.">
              <a:extLst>
                <a:ext uri="{FF2B5EF4-FFF2-40B4-BE49-F238E27FC236}">
                  <a16:creationId xmlns:a16="http://schemas.microsoft.com/office/drawing/2014/main" id="{2C4B462D-21F7-B3EF-B346-87D09AF6CF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5936" y="0"/>
              <a:ext cx="1008112" cy="891792"/>
            </a:xfrm>
            <a:prstGeom prst="rect">
              <a:avLst/>
            </a:prstGeom>
          </p:spPr>
        </p:pic>
      </p:grpSp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58E52BEF-3B41-E603-5C69-9F085AD8E6DD}"/>
              </a:ext>
            </a:extLst>
          </p:cNvPr>
          <p:cNvSpPr/>
          <p:nvPr/>
        </p:nvSpPr>
        <p:spPr>
          <a:xfrm>
            <a:off x="332841" y="6517294"/>
            <a:ext cx="83275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/>
              <a:t>Transformational Learning Network for Resilience </a:t>
            </a:r>
            <a:r>
              <a:rPr lang="en-US" sz="900" dirty="0"/>
              <a:t>- Enabling Ukrainian higher education to ensure a sustainable and robust reconstruction of (post-war) Ukraine</a:t>
            </a:r>
            <a:endParaRPr lang="uk-UA" sz="900" dirty="0"/>
          </a:p>
        </p:txBody>
      </p:sp>
      <p:cxnSp>
        <p:nvCxnSpPr>
          <p:cNvPr id="14" name="Пряма сполучна лінія 13">
            <a:extLst>
              <a:ext uri="{FF2B5EF4-FFF2-40B4-BE49-F238E27FC236}">
                <a16:creationId xmlns:a16="http://schemas.microsoft.com/office/drawing/2014/main" id="{F99EC47D-B1D5-BA78-B11D-65CFEBD21027}"/>
              </a:ext>
            </a:extLst>
          </p:cNvPr>
          <p:cNvCxnSpPr>
            <a:cxnSpLocks/>
          </p:cNvCxnSpPr>
          <p:nvPr/>
        </p:nvCxnSpPr>
        <p:spPr>
          <a:xfrm>
            <a:off x="1029746" y="6410697"/>
            <a:ext cx="7927392" cy="0"/>
          </a:xfrm>
          <a:prstGeom prst="line">
            <a:avLst/>
          </a:prstGeom>
          <a:ln>
            <a:solidFill>
              <a:srgbClr val="568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51790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E61DBE-4F9D-8158-1EE5-D78FBCBF9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27833"/>
            <a:ext cx="6892290" cy="994172"/>
          </a:xfrm>
        </p:spPr>
        <p:txBody>
          <a:bodyPr>
            <a:normAutofit fontScale="90000"/>
          </a:bodyPr>
          <a:lstStyle/>
          <a:p>
            <a:r>
              <a:rPr lang="uk-UA" sz="2700" b="1" dirty="0">
                <a:solidFill>
                  <a:schemeClr val="accent1"/>
                </a:solidFill>
              </a:rPr>
              <a:t>Трансформаційна навчальна мережа для підтримки стійкості вищої освіти України</a:t>
            </a:r>
            <a:br>
              <a:rPr lang="uk-UA" sz="2700" b="1" dirty="0">
                <a:solidFill>
                  <a:schemeClr val="accent1"/>
                </a:solidFill>
              </a:rPr>
            </a:br>
            <a:r>
              <a:rPr lang="en-GB" sz="1650" dirty="0"/>
              <a:t>https://ukraine-oss.com/translearnn/</a:t>
            </a:r>
            <a:br>
              <a:rPr lang="uk-UA" sz="1650" dirty="0"/>
            </a:br>
            <a:endParaRPr lang="uk-UA" sz="165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6435AE7-EEB6-78A4-39CB-BF0FA32B9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505" y="2039814"/>
            <a:ext cx="4496811" cy="400981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354DFDE-C653-8712-0BE8-E34CFFB21C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2967" y="1077965"/>
            <a:ext cx="3029630" cy="139782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DD59D2F-0CD8-C206-6123-55F31B1901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0404" y="2365004"/>
            <a:ext cx="4008863" cy="125143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2E0F811-7C8A-6D00-902A-9CBE4BAC0D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1316" y="3616434"/>
            <a:ext cx="3764338" cy="152731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267C38F-0EF8-1DCF-115D-ADE3A560A6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8495" y="4920798"/>
            <a:ext cx="2907902" cy="1527314"/>
          </a:xfrm>
          <a:prstGeom prst="rect">
            <a:avLst/>
          </a:prstGeom>
        </p:spPr>
      </p:pic>
      <p:grpSp>
        <p:nvGrpSpPr>
          <p:cNvPr id="3" name="Групувати 2">
            <a:extLst>
              <a:ext uri="{FF2B5EF4-FFF2-40B4-BE49-F238E27FC236}">
                <a16:creationId xmlns:a16="http://schemas.microsoft.com/office/drawing/2014/main" id="{1F9175AB-3CFA-490B-C0F4-1E21A0A885DC}"/>
              </a:ext>
            </a:extLst>
          </p:cNvPr>
          <p:cNvGrpSpPr/>
          <p:nvPr/>
        </p:nvGrpSpPr>
        <p:grpSpPr>
          <a:xfrm>
            <a:off x="91051" y="109874"/>
            <a:ext cx="8811160" cy="923193"/>
            <a:chOff x="53752" y="0"/>
            <a:chExt cx="9036496" cy="980728"/>
          </a:xfrm>
        </p:grpSpPr>
        <p:pic>
          <p:nvPicPr>
            <p:cNvPr id="4" name="Picture 2" descr="C:\Users\Виктория\Desktop\Без імені.png">
              <a:extLst>
                <a:ext uri="{FF2B5EF4-FFF2-40B4-BE49-F238E27FC236}">
                  <a16:creationId xmlns:a16="http://schemas.microsoft.com/office/drawing/2014/main" id="{8F12ABF0-383A-D730-B9ED-B6CA94B02DBD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52" y="36187"/>
              <a:ext cx="9036496" cy="9445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Рисунок 5" descr="Зображення, що містить логотип, емблема, символ, Торгова марка&#10;&#10;Вміст на основі ШІ може бути неправильним.">
              <a:extLst>
                <a:ext uri="{FF2B5EF4-FFF2-40B4-BE49-F238E27FC236}">
                  <a16:creationId xmlns:a16="http://schemas.microsoft.com/office/drawing/2014/main" id="{10597210-4A4E-DA70-01AE-023FB1B5DC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5936" y="0"/>
              <a:ext cx="1008112" cy="891792"/>
            </a:xfrm>
            <a:prstGeom prst="rect">
              <a:avLst/>
            </a:prstGeom>
          </p:spPr>
        </p:pic>
      </p:grp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F299B6AE-CAD4-4B94-2566-1FD23A044C0F}"/>
              </a:ext>
            </a:extLst>
          </p:cNvPr>
          <p:cNvSpPr/>
          <p:nvPr/>
        </p:nvSpPr>
        <p:spPr>
          <a:xfrm>
            <a:off x="332841" y="6517294"/>
            <a:ext cx="83275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/>
              <a:t>Transformational Learning Network for Resilience </a:t>
            </a:r>
            <a:r>
              <a:rPr lang="en-US" sz="900" dirty="0"/>
              <a:t>- Enabling Ukrainian higher education to ensure a sustainable and robust reconstruction of (post-war) Ukraine</a:t>
            </a:r>
            <a:endParaRPr lang="uk-UA" sz="900" dirty="0"/>
          </a:p>
        </p:txBody>
      </p:sp>
      <p:cxnSp>
        <p:nvCxnSpPr>
          <p:cNvPr id="10" name="Пряма сполучна лінія 9">
            <a:extLst>
              <a:ext uri="{FF2B5EF4-FFF2-40B4-BE49-F238E27FC236}">
                <a16:creationId xmlns:a16="http://schemas.microsoft.com/office/drawing/2014/main" id="{5BD687A4-37D3-D0A0-DC5C-43D3E5F27404}"/>
              </a:ext>
            </a:extLst>
          </p:cNvPr>
          <p:cNvCxnSpPr>
            <a:cxnSpLocks/>
          </p:cNvCxnSpPr>
          <p:nvPr/>
        </p:nvCxnSpPr>
        <p:spPr>
          <a:xfrm>
            <a:off x="1029746" y="6410697"/>
            <a:ext cx="7927392" cy="0"/>
          </a:xfrm>
          <a:prstGeom prst="line">
            <a:avLst/>
          </a:prstGeom>
          <a:ln>
            <a:solidFill>
              <a:srgbClr val="568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51506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F875EF-3DE1-6457-D428-61725E2F3B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15BA58-C1FA-B03F-08EC-B8FB9147B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630" y="1174725"/>
            <a:ext cx="7226977" cy="701927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000" b="1" dirty="0">
                <a:solidFill>
                  <a:schemeClr val="accent1"/>
                </a:solidFill>
              </a:rPr>
              <a:t>Трансформаційна навчальна мережа для підтримки стійкості вищої освіти України. Перспективи розвитку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367EDE-EAF1-ABB8-1AB8-77C93E501877}"/>
              </a:ext>
            </a:extLst>
          </p:cNvPr>
          <p:cNvSpPr txBox="1"/>
          <p:nvPr/>
        </p:nvSpPr>
        <p:spPr>
          <a:xfrm>
            <a:off x="3825248" y="2073455"/>
            <a:ext cx="53629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https://ukraine-oss.com/translearnn/</a:t>
            </a:r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DD473B0-79D1-DD9F-C581-EF8F1D4BA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5248" y="2453266"/>
            <a:ext cx="2314898" cy="578724"/>
          </a:xfrm>
          <a:prstGeom prst="rect">
            <a:avLst/>
          </a:prstGeom>
        </p:spPr>
      </p:pic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0A1E4CCE-1EB8-1EEC-E0D0-4C67F830B7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285" y="4232240"/>
            <a:ext cx="4283822" cy="1911645"/>
          </a:xfrm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Розвивати цю мережу для впровадження </a:t>
            </a:r>
            <a:r>
              <a:rPr lang="uk-UA" sz="1600" dirty="0" err="1">
                <a:latin typeface="Arial" panose="020B0604020202020204" pitchFamily="34" charset="0"/>
                <a:cs typeface="Arial" panose="020B0604020202020204" pitchFamily="34" charset="0"/>
              </a:rPr>
              <a:t>проектів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 сталого розвитку в громадах разом з Офісом сталих рішень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PAEW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 під керівництвом голови наукового комітету </a:t>
            </a:r>
            <a:r>
              <a:rPr lang="uk-UA" sz="1600" dirty="0" err="1">
                <a:latin typeface="Arial" panose="020B0604020202020204" pitchFamily="34" charset="0"/>
                <a:cs typeface="Arial" panose="020B0604020202020204" pitchFamily="34" charset="0"/>
              </a:rPr>
              <a:t>д.т.н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., проф. </a:t>
            </a:r>
            <a:r>
              <a:rPr lang="uk-UA" sz="1600" dirty="0" err="1">
                <a:latin typeface="Arial" panose="020B0604020202020204" pitchFamily="34" charset="0"/>
                <a:cs typeface="Arial" panose="020B0604020202020204" pitchFamily="34" charset="0"/>
              </a:rPr>
              <a:t>Павличенко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 А.В. </a:t>
            </a:r>
          </a:p>
        </p:txBody>
      </p:sp>
      <p:sp>
        <p:nvSpPr>
          <p:cNvPr id="8" name="Місце для вмісту 5">
            <a:extLst>
              <a:ext uri="{FF2B5EF4-FFF2-40B4-BE49-F238E27FC236}">
                <a16:creationId xmlns:a16="http://schemas.microsoft.com/office/drawing/2014/main" id="{92DB4E07-0BAE-460A-03B8-7194CD739651}"/>
              </a:ext>
            </a:extLst>
          </p:cNvPr>
          <p:cNvSpPr txBox="1">
            <a:spLocks/>
          </p:cNvSpPr>
          <p:nvPr/>
        </p:nvSpPr>
        <p:spPr>
          <a:xfrm>
            <a:off x="4193931" y="3180303"/>
            <a:ext cx="4704092" cy="1026315"/>
          </a:xfrm>
          <a:prstGeom prst="rect">
            <a:avLst/>
          </a:prstGeom>
        </p:spPr>
        <p:txBody>
          <a:bodyPr vert="horz" lIns="68580" tIns="34290" rIns="68580" bIns="3429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Запрошувати ОТГ до співпраці. Університети готові до вирішення локальних проблем громад використовуючи свій науково-педагогічний потенціал.  </a:t>
            </a: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2C238F7E-ED3D-0191-B5ED-5603EB82084C}"/>
              </a:ext>
            </a:extLst>
          </p:cNvPr>
          <p:cNvSpPr/>
          <p:nvPr/>
        </p:nvSpPr>
        <p:spPr>
          <a:xfrm>
            <a:off x="332841" y="6517294"/>
            <a:ext cx="83275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/>
              <a:t>Transformational Learning Network for Resilience </a:t>
            </a:r>
            <a:r>
              <a:rPr lang="en-US" sz="900" dirty="0"/>
              <a:t>- Enabling Ukrainian higher education to ensure a sustainable and robust reconstruction of (post-war) Ukraine</a:t>
            </a:r>
            <a:endParaRPr lang="uk-UA" sz="900" dirty="0"/>
          </a:p>
        </p:txBody>
      </p:sp>
      <p:grpSp>
        <p:nvGrpSpPr>
          <p:cNvPr id="13" name="Групувати 12">
            <a:extLst>
              <a:ext uri="{FF2B5EF4-FFF2-40B4-BE49-F238E27FC236}">
                <a16:creationId xmlns:a16="http://schemas.microsoft.com/office/drawing/2014/main" id="{C9C13E85-CAB9-9371-51CB-6EA09FBE6DA2}"/>
              </a:ext>
            </a:extLst>
          </p:cNvPr>
          <p:cNvGrpSpPr/>
          <p:nvPr/>
        </p:nvGrpSpPr>
        <p:grpSpPr>
          <a:xfrm>
            <a:off x="99285" y="35782"/>
            <a:ext cx="9044715" cy="889782"/>
            <a:chOff x="53752" y="0"/>
            <a:chExt cx="9036496" cy="980728"/>
          </a:xfrm>
        </p:grpSpPr>
        <p:pic>
          <p:nvPicPr>
            <p:cNvPr id="27" name="Picture 2" descr="C:\Users\Виктория\Desktop\Без імені.png">
              <a:extLst>
                <a:ext uri="{FF2B5EF4-FFF2-40B4-BE49-F238E27FC236}">
                  <a16:creationId xmlns:a16="http://schemas.microsoft.com/office/drawing/2014/main" id="{999122A0-731D-BEEB-6EF8-BB544CE9A47B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52" y="36187"/>
              <a:ext cx="9036496" cy="9445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Рисунок 27" descr="Зображення, що містить логотип, емблема, символ, Торгова марка&#10;&#10;Вміст на основі ШІ може бути неправильним.">
              <a:extLst>
                <a:ext uri="{FF2B5EF4-FFF2-40B4-BE49-F238E27FC236}">
                  <a16:creationId xmlns:a16="http://schemas.microsoft.com/office/drawing/2014/main" id="{F27A13BE-BC2D-DCA4-062B-D283345571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5936" y="0"/>
              <a:ext cx="1008112" cy="891792"/>
            </a:xfrm>
            <a:prstGeom prst="rect">
              <a:avLst/>
            </a:prstGeom>
          </p:spPr>
        </p:pic>
      </p:grp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35144809-4B9A-1868-7030-0390A02A2B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6371" y="2476777"/>
            <a:ext cx="2245239" cy="449543"/>
          </a:xfrm>
          <a:prstGeom prst="rect">
            <a:avLst/>
          </a:prstGeom>
        </p:spPr>
      </p:pic>
      <p:sp>
        <p:nvSpPr>
          <p:cNvPr id="30" name="Місце для вмісту 5">
            <a:extLst>
              <a:ext uri="{FF2B5EF4-FFF2-40B4-BE49-F238E27FC236}">
                <a16:creationId xmlns:a16="http://schemas.microsoft.com/office/drawing/2014/main" id="{CF5EDB5E-6F21-5FB8-5146-BEFFF446D382}"/>
              </a:ext>
            </a:extLst>
          </p:cNvPr>
          <p:cNvSpPr txBox="1">
            <a:spLocks/>
          </p:cNvSpPr>
          <p:nvPr/>
        </p:nvSpPr>
        <p:spPr>
          <a:xfrm>
            <a:off x="4465224" y="4213445"/>
            <a:ext cx="4283822" cy="2297022"/>
          </a:xfrm>
          <a:prstGeom prst="rect">
            <a:avLst/>
          </a:prstGeom>
        </p:spPr>
        <p:txBody>
          <a:bodyPr vert="horz" lIns="68580" tIns="34290" rIns="68580" bIns="34290" rtlCol="0">
            <a:normAutofit fontScale="4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uk-UA" sz="4500" dirty="0">
                <a:latin typeface="Arial" panose="020B0604020202020204" pitchFamily="34" charset="0"/>
                <a:cs typeface="Arial" panose="020B0604020202020204" pitchFamily="34" charset="0"/>
              </a:rPr>
              <a:t>Реалізовувати спільні </a:t>
            </a:r>
            <a:r>
              <a:rPr lang="uk-UA" sz="4500" dirty="0" err="1">
                <a:latin typeface="Arial" panose="020B0604020202020204" pitchFamily="34" charset="0"/>
                <a:cs typeface="Arial" panose="020B0604020202020204" pitchFamily="34" charset="0"/>
              </a:rPr>
              <a:t>проекти</a:t>
            </a:r>
            <a:r>
              <a:rPr lang="uk-UA" sz="4500" dirty="0">
                <a:latin typeface="Arial" panose="020B0604020202020204" pitchFamily="34" charset="0"/>
                <a:cs typeface="Arial" panose="020B0604020202020204" pitchFamily="34" charset="0"/>
              </a:rPr>
              <a:t> з громадами, бізнесом, місцевим самоврядуванням тощо для впровадження ідей сталого розвитку в Україні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uk-UA" sz="4500" dirty="0">
                <a:latin typeface="Arial" panose="020B0604020202020204" pitchFamily="34" charset="0"/>
                <a:cs typeface="Arial" panose="020B0604020202020204" pitchFamily="34" charset="0"/>
              </a:rPr>
              <a:t>Запрошувати громади, бізнес, університети  ділитися своїми результатами, планами,  кейсами.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uk-UA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68C8386-2967-7896-AB8B-FFCEC258A6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4036" y="2138291"/>
            <a:ext cx="3591212" cy="1988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87733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Тема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339</TotalTime>
  <Words>868</Words>
  <Application>Microsoft Office PowerPoint</Application>
  <PresentationFormat>Екран (4:3)</PresentationFormat>
  <Paragraphs>68</Paragraphs>
  <Slides>12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12</vt:i4>
      </vt:variant>
    </vt:vector>
  </HeadingPairs>
  <TitlesOfParts>
    <vt:vector size="22" baseType="lpstr">
      <vt:lpstr>Aptos</vt:lpstr>
      <vt:lpstr>Aptos Display</vt:lpstr>
      <vt:lpstr>Arial</vt:lpstr>
      <vt:lpstr>Calibri</vt:lpstr>
      <vt:lpstr>Glacial Indifference Bold</vt:lpstr>
      <vt:lpstr>Inter</vt:lpstr>
      <vt:lpstr>League Spartan</vt:lpstr>
      <vt:lpstr>Source Sans Pro</vt:lpstr>
      <vt:lpstr>Times New Roman</vt:lpstr>
      <vt:lpstr>Тема Office</vt:lpstr>
      <vt:lpstr>Презентація PowerPoint</vt:lpstr>
      <vt:lpstr>Презентація PowerPoint</vt:lpstr>
      <vt:lpstr>СКЛАД І ЗАВДАННЯ РГ2</vt:lpstr>
      <vt:lpstr>Презентація PowerPoint</vt:lpstr>
      <vt:lpstr>Презентація PowerPoint</vt:lpstr>
      <vt:lpstr>Презентація PowerPoint</vt:lpstr>
      <vt:lpstr>Трансформаційна навчальна мережа для підтримки стійкості вищої освіти України</vt:lpstr>
      <vt:lpstr>Трансформаційна навчальна мережа для підтримки стійкості вищої освіти України https://ukraine-oss.com/translearnn/ </vt:lpstr>
      <vt:lpstr>Трансформаційна навчальна мережа для підтримки стійкості вищої освіти України. Перспективи розвитку</vt:lpstr>
      <vt:lpstr>Ukrainian-German Digital Teaching Network</vt:lpstr>
      <vt:lpstr>ConnectED: German–Ukrainian University Network for Empowering Higher Education in Environmental Protection and Nature Conservation  </vt:lpstr>
      <vt:lpstr>КОМАНДА НТУ ЩИРО  ДЯКУЄ ВСІМ ЗА СПІВПРАЦЮ!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Вікторія Хрутьба</dc:creator>
  <cp:lastModifiedBy>Вікторія Хрутьба</cp:lastModifiedBy>
  <cp:revision>24</cp:revision>
  <dcterms:created xsi:type="dcterms:W3CDTF">2025-12-15T19:19:26Z</dcterms:created>
  <dcterms:modified xsi:type="dcterms:W3CDTF">2025-12-16T11:36:38Z</dcterms:modified>
</cp:coreProperties>
</file>