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5" r:id="rId5"/>
    <p:sldId id="283" r:id="rId6"/>
    <p:sldId id="284" r:id="rId7"/>
    <p:sldId id="258" r:id="rId8"/>
    <p:sldId id="279" r:id="rId9"/>
    <p:sldId id="259" r:id="rId10"/>
    <p:sldId id="260" r:id="rId11"/>
    <p:sldId id="265" r:id="rId12"/>
    <p:sldId id="274" r:id="rId13"/>
    <p:sldId id="266" r:id="rId14"/>
    <p:sldId id="275" r:id="rId15"/>
    <p:sldId id="276" r:id="rId16"/>
    <p:sldId id="277" r:id="rId17"/>
    <p:sldId id="262" r:id="rId18"/>
    <p:sldId id="269" r:id="rId19"/>
    <p:sldId id="273" r:id="rId20"/>
    <p:sldId id="261" r:id="rId21"/>
    <p:sldId id="281" r:id="rId22"/>
    <p:sldId id="280" r:id="rId23"/>
    <p:sldId id="286" r:id="rId24"/>
    <p:sldId id="287" r:id="rId25"/>
    <p:sldId id="288" r:id="rId26"/>
    <p:sldId id="289" r:id="rId27"/>
    <p:sldId id="278" r:id="rId28"/>
    <p:sldId id="290" r:id="rId29"/>
    <p:sldId id="291" r:id="rId30"/>
    <p:sldId id="292" r:id="rId31"/>
    <p:sldId id="293"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301"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09T09:17:08.6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1,'1'13,"1"1,1-1,1 0,-1 0,2 0,0 0,1 0,7 12,11 27,5 16,-15-36,-1-1,-1 2,10 47,-13-6,-7-53,0-1,1 1,1-1,12 36,-8-33,-2 0,0 0,-2 0,0 0,0 42,-1-16,14 48,-7-39,-4-30,2 0,10 27,-10-32,0 1,-1 0,4 34,-9-32,-1-8,1 1,0 0,2 0,0-1,1 0,10 24,-12-37,0-1,0 0,1 0,-1-1,1 1,0-1,0 1,0-1,0 0,1-1,8 5,-7-4,-1-1,0 1,0 1,0-1,0 1,0 0,-1 0,6 7,-6-5,0 1,0 0,-1 0,4 12,-4-12,-1 0,1 0,1 0,-1 0,6 6,3 4,-6-9,0 0,1 0,12 12,-15-17,0 0,0-1,0 1,0-1,1 0,-1 0,0 0,1-1,0 0,-1 1,6-1,43 2,-39-3,0 1,22 4,-31-4,-1 0,1 1,0-1,-1 1,1 0,-1 1,0-1,1 1,-1 0,0 0,3 4,0-1,-1-1,0 1,1-1,0-1,0 1,1-1,-1 0,1-1,11 4,-5-3,0-1,1-1,-1-1,25 0,-14 1,0 1,0 0,0 2,36 13,-31-9,0-2,40 6,27 3,-67-9,0-2,40 2,300-7,-159-1,-185 3,-1 0,1 2,-1 1,41 14,-39-10,1-2,0 0,39 2,58-6,68 6,-83 4,1-5,163-10,-242-2,-1-2,42-13,32-5,-3 14,0 4,116 9,-51 0,-108-2,1-3,-1-3,75-14,-53 3,-1 4,106-3,167 16,-142 2,695-3,-870 0,-1-2,0-1,0-1,0-2,54-17,-42 8,1 2,1 3,54-5,149 5,689 14,-726-21,-7 0,183 19,186-3,-296-15,80 0,-147 15,245 4,-274 11,54 1,-210-17,0-1,0-2,31-10,6 0,609-62,-24 65,-20 1,-30-9,-220-4,-189 7,592-4,-430 18,101-31,-176 8,-199 20,390-45,-462 50,1 0,-1-1,0 1,1-2,-1 1,0-1,-1-1,1 1,0-1,-1-1,0 1,0-1,0-1,6-6,-6 5,-1 0,2 1,-1 0,1 0,0 0,0 1,0 0,15-5,7-2,40-9,-65 20,76-19,99-11,88 4,-220 23,1582-68,664 75,-2266-2,0-2,-1-1,1-1,-1-2,1 0,-2-2,1-1,-1-1,0-1,26-15,-26 8,1 2,1 0,0 2,0 1,2 1,55-13,-25 16,1 3,-1 2,1 3,102 12,242 63,-183-29,918 93,-1037-129,0 5,120 34,-158-34,0-3,118 6,135-15,-221-4,247-17,28 0,201 19,-555-1,0 0,-1-2,35-6,-46 6,1 0,-1 0,0-1,0 0,0 0,0 0,0 0,-1-1,0 0,1 0,-1-1,-1 0,8-7,-9 6,2 0,-1 1,1-1,0 1,0 1,0-1,1 0,-1 1,1 0,11-5,-12 7,-1-1,0 0,0 1,0-1,-1-1,1 1,-1-1,1 1,-1-1,0 0,-1 0,1 0,-1-1,0 1,0 0,0-1,0 0,-1 1,0-1,0 0,1-5,0-14,-1 1,0-1,-4-29,1 13,1 24,1 2,0 1,-1-1,-1 1,-4-20,5 29,-1 0,0 0,0 0,0 0,0 0,0 0,-1 1,0-1,0 1,0 0,0-1,0 1,-1 1,1-1,-1 0,0 1,-5-3,-50-24,-141-74,170 88,-1 1,-38-11,35 14,-53-27,25 3,38 20,-2 1,1 1,-2 1,0 1,-48-12,56 17,1 0,0-2,0 0,1 0,0-2,-26-19,6 5,-12-10,34 23,0 1,0 0,-27-12,20 14,1 0,-1 2,0 1,0 0,-1 2,0 0,-43 2,50 1,-360 14,-116 26,-107 27,313-29,-56 12,242-31,-2-4,1-4,-113-4,-1367-10,986 3,-267 11,-2 39,167 39,166-18,-4-32,-192-38,362-4,-2535 2,2190 18,-18 1,389-17,-503-5,13-40,193 6,-505 26,766 52,335-34,-106 7,-209-6,222-8,-3055-2,3156 3,-352-14,339 9,0-3,1-1,0-2,0-2,2-2,-56-27,83 35,-1-1,-1 2,1 0,-1 1,-24-3,10 4,-1 1,-34 2,-676 7,730-6,0 0,1 1,-1 0,1 1,-1 1,1 0,0 0,0 1,0 0,-20 12,21-11,-1 0,0-1,0 0,0-1,0 0,-1 0,1-2,-14 2,-99-4,65-1,-387 0,438 2,1 1,-1 0,1 0,-1 0,1 1,-1 0,-11 5,17-6,1-1,0 1,-1 0,1-1,0 1,-1 0,1 0,0 0,0 0,0 0,0 0,0 1,0-1,0 0,0 0,1 1,-1-1,0 0,1 1,-1-1,1 1,-1-1,1 1,0-1,0 1,0-1,0 1,0-1,0 1,0-1,0 1,0-1,1 1,-1-1,1 1,-1-1,1 0,-1 1,1-1,0 0,0 1,0-1,0 0,-1 0,4 2,5 8,1 0,0-1,0 0,17 11,-16-13,-1 1,1 0,-1 0,-1 1,12 15,-18-21,0 0,0 0,0-1,1 1,-1-1,1 0,0 0,0 0,0 0,1-1,-1 0,6 3,6 0,0 0,23 3,-25-6,0 1,0 1,24 9,-15-2,0 0,0-2,1-1,1-1,-1-1,1-1,0-1,28 1,-17-2,0 2,-1 1,0 2,0 2,-1 1,50 23,16 6,73 32,-131-54,1-2,79 19,13 4,-37-1,-50-19,1-1,86 18,-12-18,129 1,125-16,-243-3,-93 1,-1 3,80 16,79 33,-90-22,808 153,-224-81,-624-95,1078 160,-1015-142,419 74,-374-76,201 2,-46-30,-133 0,-190 4,-2 0,0 0,0 0,0-1,0 0,10-2,-16 2,1 1,-1 0,0-1,-1 1,1-1,0 1,0-1,0 0,0 1,0-1,0 0,-1 0,1 0,0 1,-1-1,1 0,0 0,-1 0,1 0,-1 0,0 0,1 0,-1 0,0 0,0 0,1 0,-1-1,0 1,0 0,0 0,0 0,0 0,-1 0,1 0,0 0,0 0,-1 0,1 0,-1 0,1 0,-1 0,1 0,-2-1,-2-6,-1-1,0 1,0 1,-1-1,0 1,-1 0,-11-10,-60-41,44 34,-56-41,-130-71,-115-70,267 161,2 2,-121-58,152 86,0 1,-1 2,-1 1,0 3,-63-9,-182 9,42 3,-502-12,729 19,0 0,0 1,0 0,0 1,1 0,0 1,0 1,0 0,0 0,1 1,-15 13,-34 18,41-29,0 0,-1-1,0-1,0-1,-1-1,-36 5,17-7,0 0,-66-6,100 2,0 0,0 0,0-1,0 0,0 0,1 0,-10-6,14 8,0 0,1-1,-1 1,0-1,0 0,1 1,-1-1,0 1,1-1,-1 0,1 0,-1 1,1-1,-1 0,1 0,0 0,-1 1,1-1,0 0,-1 0,1 0,0-1,1 0,-1 1,1 0,-1 0,1 0,0-1,0 1,-1 0,1 0,0 0,0 0,0 0,0 0,1 1,-1-1,0 0,0 0,0 1,1-1,-1 1,2-1,53-20,0 3,90-17,-83 21,487-82,7 36,-447 50,1590-73,-1687 83,491 10,-367-1,222 44,90 26,-153-30,-140-23,202 10,274 11,-575-41,0-2,-4 0,57 12,-4 4,1-5,0-4,158-5,-115-14,285-54,213-88,-150 32,5 25,629-21,-1116 112,564-28,-482 30,0 5,0 4,178 41,-222-34,-1 2,82 41,-106-45,-1-1,2-2,-1-1,2-2,-1 0,1-2,0-1,0-2,54-1,336-27,-187 8,957-22,13 39,-483 3,3632-3,-4335 1,-1 1,1 1,25 7,-27-6,0-1,0 0,1-1,18 1,-32-3,-1 0,1-1,-1 1,1 0,-1-1,1 1,-1-1,1 0,-1 0,1 0,-1 0,0 0,1-1,-1 1,0-1,0 1,0-1,0 0,-1 0,1 0,0 0,-1 0,1 0,-1 0,0-1,1 1,-1 0,0-1,-1 1,2-3,0-9,0 1,0-1,-1 0,-2-25,0 28,1 0,0 0,0 0,5-20,-1 21,0 0,1 1,7-12,-8 14,1 0,-1-1,-1 0,4-10,-6 14,0 1,-1-1,1 0,-1 1,0-1,0 0,0 1,-1-1,1 0,-1 1,0-1,0 1,-2-7,1 6,-1 1,1 0,0-1,-1 1,1 0,-1 0,0 1,0-1,0 1,-1-1,1 1,0 0,-1 0,0 0,1 1,-1-1,0 1,0 0,0 0,1 0,-9 0,-10-1,-1 1,-39 3,34-1,-173 0,-75 2,168 13,71-10,-59 4,-28-9,47-2,0 3,-128 20,115-6,-146 5,-97-18,236-4,6 4,-94 14,-90 27,128-19,-745 143,233-27,-8-38,-297-24,939-78,-7 1,1-1,-1-2,1-1,-50-9,76 9,1 1,0-1,0 0,0 0,0 0,0 0,0-1,1 1,-1-1,1 0,-4-4,2 2,1 1,-1 0,0 0,-1 0,1 1,-9-5,-10-1,-1 2,0 1,0 0,-1 2,-50-2,59 5,-199-10,-78 4,-899 6,184 2,2-27,6-53,-119-4,884 76,-396-24,607 29,2 0,0-1,-34-8,52 10,1-1,-1 1,1-1,0 1,0-1,0 0,0-1,0 1,0-1,0 0,1 0,0 0,-1 0,1-1,0 1,0-1,1 1,-4-7,-1-9,6 16,0 0,0-1,0 1,0 0,-1 0,1 0,-1 0,0 0,0 0,0 0,0 0,0 1,-1-1,1 1,-1 0,0-1,1 1,-1 1,0-1,0 0,-1 1,1-1,0 1,0 0,-6-1,-4-1,-1 2,1 0,0 0,-1 1,1 1,-19 3,-81 22,70-15,-1076 234,135-141,802-94,-317 10,-353-21,665-8,161 6,0-2,0 0,1-2,0-1,-25-11,14 4,0 2,-1 2,0 1,0 2,-72-6,-196 9,195 7,-144-3,-377 9,539 0,0 5,2 4,-109 34,153-40,-1-1,-86 6,-96-11,76-3,-361 21,-496 9,821-31,-148-4,167-11,-47-2,-81-1,-87 0,371 17,-53 0,-68 9,114-6,-1 1,1 1,0 0,0 2,0 1,1 0,-23 13,15-6,-2-2,-52 17,-33 15,-133 49,95-40,138-48,-153 54,135-51,1-1,-1-1,-44 2,34-9,1-2,0-1,0-2,-61-17,76 17,-62-9,1 4,-1 4,-93 6,148-1,0-2,1-2,-53-13,151 14,219 2,299 6,92 71,-667-74,115 17,141 40,-219-47,0-1,1-2,54 2,136-8,-132-3,-69 3,69 12,14 1,-94-13,-7-1,0 0,0-1,0-1,27-4,-39 4,0-1,0 1,0-1,-1 0,1-1,0 1,-1-1,0 0,1 0,-1 0,-1 0,1-1,0 1,-1-1,1 0,-1-1,0 1,-1 0,4-8,0-2,0-1,-2 0,0 0,0 0,-2 0,0-1,1-15,-3-13,-6-55,5 85,-2 0,0 0,0 0,-1 1,-1-1,0 1,-1 0,0 1,-1-1,-1 1,-13-17,-1 4,-2 1,0 0,-47-32,64 49,0 0,0 0,0-1,-9-13,13 16,0 0,-1 0,0 0,0 0,0 1,0-1,-1 1,1 0,-1 1,0-1,-1 1,1 0,-1 0,-7-2,-3 1,-1 1,0 2,-20-1,18 1,1 0,-30-6,46 6,-22-4,-41-6,60 10,0 1,0 0,-1 0,1 0,0 0,0 1,0 0,0 0,0 0,0 1,0 0,0 0,0 0,-7 5,14-5,0 0,0 1,0-1,0 0,0 0,1 0,-1-1,1 1,-1 0,5 1,7 7,5 9,-3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3A7066-6233-A370-1D00-59042E541B23}"/>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5062FC50-C6AA-0FBB-B509-D6DC4DEFA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ED883E8D-93EF-9A88-3605-B4328F7C5018}"/>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5" name="Місце для нижнього колонтитула 4">
            <a:extLst>
              <a:ext uri="{FF2B5EF4-FFF2-40B4-BE49-F238E27FC236}">
                <a16:creationId xmlns:a16="http://schemas.microsoft.com/office/drawing/2014/main" id="{91ADBCEF-7559-DEFE-9B7A-F97B8A37E1A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C6762E3-1552-6A2D-E0F0-6F05DAD2D1BB}"/>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66517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3EC7B3-9F72-23F6-08B9-10D923F9570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D641161-FBDA-0C9E-526F-E5BC23A9826A}"/>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E7FA4EA3-0C30-BF2C-284B-5A52852D928A}"/>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5" name="Місце для нижнього колонтитула 4">
            <a:extLst>
              <a:ext uri="{FF2B5EF4-FFF2-40B4-BE49-F238E27FC236}">
                <a16:creationId xmlns:a16="http://schemas.microsoft.com/office/drawing/2014/main" id="{DBB25981-A9B5-A299-9596-A9652A77197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A1EFA2F-27ED-B675-F4D6-0A5B538B5CFB}"/>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139812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AAD3A005-BB5D-8D9F-DFE1-65C33390B7A2}"/>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A8F9EFD-1BCB-668C-2574-C4DFB8609CAC}"/>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C538E85-41DC-8E1E-8DC3-EC07AD6D2F5A}"/>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5" name="Місце для нижнього колонтитула 4">
            <a:extLst>
              <a:ext uri="{FF2B5EF4-FFF2-40B4-BE49-F238E27FC236}">
                <a16:creationId xmlns:a16="http://schemas.microsoft.com/office/drawing/2014/main" id="{8E959A00-D17C-C86C-1D18-31B371F481B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A7C651E-24A4-EB05-CCB5-D2B4FA8FD6E8}"/>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1680586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3E2C8F-6AE7-823C-F463-C9C96A1D0C7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90A20E5-D866-BCD1-097A-44653BA5CD14}"/>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3305677-C6C0-DC48-5141-0D7DFE27F81D}"/>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5" name="Місце для нижнього колонтитула 4">
            <a:extLst>
              <a:ext uri="{FF2B5EF4-FFF2-40B4-BE49-F238E27FC236}">
                <a16:creationId xmlns:a16="http://schemas.microsoft.com/office/drawing/2014/main" id="{6B21B855-186F-0EBA-FDA5-8B9D91B7896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D3D3E8C4-172E-4649-BE28-245D9EA35934}"/>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319519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3EB95F-0665-F992-F97B-41E6279B9F70}"/>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B5C10C7-AC8E-AD56-51F3-85380C4A97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B8C81E9-7CDE-ED7C-F894-87AEFF49ADB5}"/>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5" name="Місце для нижнього колонтитула 4">
            <a:extLst>
              <a:ext uri="{FF2B5EF4-FFF2-40B4-BE49-F238E27FC236}">
                <a16:creationId xmlns:a16="http://schemas.microsoft.com/office/drawing/2014/main" id="{09C3528B-73FF-86CA-205B-6769C5AB1CA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8FD1C8D-9043-506D-DE21-37184E4339A0}"/>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23197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A8BA4E-6C02-1AFD-5B11-3130C13D1D7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59D64C2-8A4D-6C86-AB1C-F73C096035FA}"/>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F3A5151D-3866-7E5D-82B0-36D3FFD52FD3}"/>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F9C257AD-500F-B275-A84A-947E1D07C9EA}"/>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6" name="Місце для нижнього колонтитула 5">
            <a:extLst>
              <a:ext uri="{FF2B5EF4-FFF2-40B4-BE49-F238E27FC236}">
                <a16:creationId xmlns:a16="http://schemas.microsoft.com/office/drawing/2014/main" id="{C8769D2A-CFFC-E133-CEE9-FC70309C959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C93B31C-559F-E0C2-A925-A08F5976F614}"/>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416772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F28F19-FFB3-092C-E799-2EE565B6009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6BBC34E-C5E9-E76B-BE03-F2889BC34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74D06F2F-5867-FE29-9BAD-5634CA78FBB0}"/>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751E1196-216D-AD35-326E-FFA68C899C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7BC02F4-E2BD-0995-B417-BD844BCF547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7B78D270-7B9F-EDBE-B4AB-6798357EEC14}"/>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8" name="Місце для нижнього колонтитула 7">
            <a:extLst>
              <a:ext uri="{FF2B5EF4-FFF2-40B4-BE49-F238E27FC236}">
                <a16:creationId xmlns:a16="http://schemas.microsoft.com/office/drawing/2014/main" id="{C7C48ECE-3A06-81C5-B300-608EB0D05D59}"/>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A765668B-5B54-2C7E-A2E8-C0F640BA1F2E}"/>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404939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162F2E-7C32-2DF4-74D8-508C10C2F40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02D0A6A9-7A27-009F-EEDF-841A34651504}"/>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4" name="Місце для нижнього колонтитула 3">
            <a:extLst>
              <a:ext uri="{FF2B5EF4-FFF2-40B4-BE49-F238E27FC236}">
                <a16:creationId xmlns:a16="http://schemas.microsoft.com/office/drawing/2014/main" id="{32DACE53-0406-A9B6-E92A-2299B7486097}"/>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82E7FCC9-63D3-2332-A068-886FD28918D0}"/>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390871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C5314DB3-5820-CD85-DEBD-DBD628E3290D}"/>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3" name="Місце для нижнього колонтитула 2">
            <a:extLst>
              <a:ext uri="{FF2B5EF4-FFF2-40B4-BE49-F238E27FC236}">
                <a16:creationId xmlns:a16="http://schemas.microsoft.com/office/drawing/2014/main" id="{40A1C33C-658E-BF60-5C24-795F41B78265}"/>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DBF0CC2-3836-FCEC-53D7-798FA40D1771}"/>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779322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11797E-3652-CE19-FCDC-CF7CFC966BF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EAD51E9-0346-29B8-0099-5A76F3490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3C8DC048-7D19-D177-1220-E293430DB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142244D7-A4DB-1B89-3ABC-C77B64B066AF}"/>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6" name="Місце для нижнього колонтитула 5">
            <a:extLst>
              <a:ext uri="{FF2B5EF4-FFF2-40B4-BE49-F238E27FC236}">
                <a16:creationId xmlns:a16="http://schemas.microsoft.com/office/drawing/2014/main" id="{A6CEA351-515F-F06F-9CD0-810A72B19B2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6E801F75-1D11-E49E-4130-5790E60E41B4}"/>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22773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C09E87-B347-0095-ED5F-E551BE14C40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E3106432-A1FF-3F2E-62DD-0A028B2D8F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906DA627-B8AD-2935-00E6-F30BCE5FBA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FC133A43-E34E-883C-0747-B7FCECADA4A1}"/>
              </a:ext>
            </a:extLst>
          </p:cNvPr>
          <p:cNvSpPr>
            <a:spLocks noGrp="1"/>
          </p:cNvSpPr>
          <p:nvPr>
            <p:ph type="dt" sz="half" idx="10"/>
          </p:nvPr>
        </p:nvSpPr>
        <p:spPr/>
        <p:txBody>
          <a:bodyPr/>
          <a:lstStyle/>
          <a:p>
            <a:fld id="{B0BEBEDC-C374-443E-85AA-425E9EA7A313}" type="datetimeFigureOut">
              <a:rPr lang="uk-UA" smtClean="0"/>
              <a:t>09.07.2025</a:t>
            </a:fld>
            <a:endParaRPr lang="uk-UA"/>
          </a:p>
        </p:txBody>
      </p:sp>
      <p:sp>
        <p:nvSpPr>
          <p:cNvPr id="6" name="Місце для нижнього колонтитула 5">
            <a:extLst>
              <a:ext uri="{FF2B5EF4-FFF2-40B4-BE49-F238E27FC236}">
                <a16:creationId xmlns:a16="http://schemas.microsoft.com/office/drawing/2014/main" id="{2232DA26-E4A7-E35F-775F-A8C4A862114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96BECFC-8D49-37D6-03B3-1FDCD61522C3}"/>
              </a:ext>
            </a:extLst>
          </p:cNvPr>
          <p:cNvSpPr>
            <a:spLocks noGrp="1"/>
          </p:cNvSpPr>
          <p:nvPr>
            <p:ph type="sldNum" sz="quarter" idx="12"/>
          </p:nvPr>
        </p:nvSpPr>
        <p:spPr/>
        <p:txBody>
          <a:bodyPr/>
          <a:lstStyle/>
          <a:p>
            <a:fld id="{1F4B2717-60C3-4449-AD79-592EDD8F10DD}" type="slidenum">
              <a:rPr lang="uk-UA" smtClean="0"/>
              <a:t>‹№›</a:t>
            </a:fld>
            <a:endParaRPr lang="uk-UA"/>
          </a:p>
        </p:txBody>
      </p:sp>
    </p:spTree>
    <p:extLst>
      <p:ext uri="{BB962C8B-B14F-4D97-AF65-F5344CB8AC3E}">
        <p14:creationId xmlns:p14="http://schemas.microsoft.com/office/powerpoint/2010/main" val="3939915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8DBD85A8-5393-9859-E859-136580359E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5483ED0-9DBF-5B33-4166-2563ED7CB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B15BFB3-84C7-1669-94D0-56D31A7C5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BEBEDC-C374-443E-85AA-425E9EA7A313}" type="datetimeFigureOut">
              <a:rPr lang="uk-UA" smtClean="0"/>
              <a:t>09.07.2025</a:t>
            </a:fld>
            <a:endParaRPr lang="uk-UA"/>
          </a:p>
        </p:txBody>
      </p:sp>
      <p:sp>
        <p:nvSpPr>
          <p:cNvPr id="5" name="Місце для нижнього колонтитула 4">
            <a:extLst>
              <a:ext uri="{FF2B5EF4-FFF2-40B4-BE49-F238E27FC236}">
                <a16:creationId xmlns:a16="http://schemas.microsoft.com/office/drawing/2014/main" id="{56A8CBC5-7541-42D3-7349-035290C800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91218E84-3FE8-1342-D85D-5FAFE64A6E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4B2717-60C3-4449-AD79-592EDD8F10DD}" type="slidenum">
              <a:rPr lang="uk-UA" smtClean="0"/>
              <a:t>‹№›</a:t>
            </a:fld>
            <a:endParaRPr lang="uk-UA"/>
          </a:p>
        </p:txBody>
      </p:sp>
    </p:spTree>
    <p:extLst>
      <p:ext uri="{BB962C8B-B14F-4D97-AF65-F5344CB8AC3E}">
        <p14:creationId xmlns:p14="http://schemas.microsoft.com/office/powerpoint/2010/main" val="2330909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O9sKlohreE&amp;t=10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ur-lex.europa.eu/legal-content/EN/TXT/?uri=CELEX%3A02011L0092-20140515#M1-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zakon.rada.gov.ua/laws/show/2059-19#n261" TargetMode="External"/><Relationship Id="rId2" Type="http://schemas.openxmlformats.org/officeDocument/2006/relationships/hyperlink" Target="https://zakon.rada.gov.ua/laws/show/2059-19#n172" TargetMode="External"/><Relationship Id="rId1" Type="http://schemas.openxmlformats.org/officeDocument/2006/relationships/slideLayout" Target="../slideLayouts/slideLayout2.xml"/><Relationship Id="rId5" Type="http://schemas.openxmlformats.org/officeDocument/2006/relationships/hyperlink" Target="https://zakon.rada.gov.ua/laws/show/1700-18" TargetMode="External"/><Relationship Id="rId4" Type="http://schemas.openxmlformats.org/officeDocument/2006/relationships/hyperlink" Target="https://zakon.rada.gov.ua/laws/show/2059-19#n30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zakon.rada.gov.ua/laws/show/2059-19#n195" TargetMode="External"/><Relationship Id="rId2" Type="http://schemas.openxmlformats.org/officeDocument/2006/relationships/hyperlink" Target="https://zakon.rada.gov.ua/laws/show/2059-19#n19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profile.php?id=61553369744290" TargetMode="External"/><Relationship Id="rId2" Type="http://schemas.openxmlformats.org/officeDocument/2006/relationships/hyperlink" Target="mailto:Sofiya.shutiak@gmail.com" TargetMode="External"/><Relationship Id="rId1" Type="http://schemas.openxmlformats.org/officeDocument/2006/relationships/slideLayout" Target="../slideLayouts/slideLayout2.xml"/><Relationship Id="rId4" Type="http://schemas.openxmlformats.org/officeDocument/2006/relationships/hyperlink" Target="https://www.facebook.com/profile.php?id=61571461900803"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DE9EF-1B3C-05CB-57E4-6BE445123E89}"/>
              </a:ext>
            </a:extLst>
          </p:cNvPr>
          <p:cNvSpPr>
            <a:spLocks noGrp="1"/>
          </p:cNvSpPr>
          <p:nvPr>
            <p:ph type="ctrTitle"/>
          </p:nvPr>
        </p:nvSpPr>
        <p:spPr>
          <a:xfrm>
            <a:off x="172122" y="1122363"/>
            <a:ext cx="11844170" cy="2387600"/>
          </a:xfrm>
        </p:spPr>
        <p:txBody>
          <a:bodyPr>
            <a:normAutofit fontScale="90000"/>
          </a:bodyPr>
          <a:lstStyle/>
          <a:p>
            <a:r>
              <a:rPr lang="ru-RU" dirty="0"/>
              <a:t>Право на </a:t>
            </a:r>
            <a:r>
              <a:rPr lang="ru-RU" dirty="0" err="1"/>
              <a:t>захисті</a:t>
            </a:r>
            <a:r>
              <a:rPr lang="ru-RU" dirty="0"/>
              <a:t> </a:t>
            </a:r>
            <a:r>
              <a:rPr lang="ru-RU" dirty="0" err="1"/>
              <a:t>довкілля</a:t>
            </a:r>
            <a:r>
              <a:rPr lang="ru-RU" dirty="0"/>
              <a:t>: </a:t>
            </a:r>
            <a:r>
              <a:rPr lang="ru-RU" dirty="0" err="1"/>
              <a:t>аналіз</a:t>
            </a:r>
            <a:r>
              <a:rPr lang="ru-RU" dirty="0"/>
              <a:t> </a:t>
            </a:r>
            <a:r>
              <a:rPr lang="ru-RU" dirty="0" err="1"/>
              <a:t>кейсів</a:t>
            </a:r>
            <a:r>
              <a:rPr lang="ru-RU" dirty="0"/>
              <a:t>, </a:t>
            </a:r>
            <a:r>
              <a:rPr lang="ru-RU" dirty="0" err="1"/>
              <a:t>поради</a:t>
            </a:r>
            <a:r>
              <a:rPr lang="ru-RU" dirty="0"/>
              <a:t> до </a:t>
            </a:r>
            <a:r>
              <a:rPr lang="ru-RU" dirty="0" err="1"/>
              <a:t>застосування</a:t>
            </a:r>
            <a:r>
              <a:rPr lang="ru-RU" dirty="0"/>
              <a:t>, </a:t>
            </a:r>
            <a:r>
              <a:rPr lang="ru-RU" dirty="0" err="1"/>
              <a:t>відповіді</a:t>
            </a:r>
            <a:r>
              <a:rPr lang="ru-RU" dirty="0"/>
              <a:t> на </a:t>
            </a:r>
            <a:r>
              <a:rPr lang="ru-RU" dirty="0" err="1"/>
              <a:t>запитання</a:t>
            </a:r>
            <a:endParaRPr lang="uk-UA" dirty="0"/>
          </a:p>
        </p:txBody>
      </p:sp>
      <p:sp>
        <p:nvSpPr>
          <p:cNvPr id="3" name="Підзаголовок 2">
            <a:extLst>
              <a:ext uri="{FF2B5EF4-FFF2-40B4-BE49-F238E27FC236}">
                <a16:creationId xmlns:a16="http://schemas.microsoft.com/office/drawing/2014/main" id="{75734F53-14BA-E2DD-A318-D5CEBDFFE210}"/>
              </a:ext>
            </a:extLst>
          </p:cNvPr>
          <p:cNvSpPr>
            <a:spLocks noGrp="1"/>
          </p:cNvSpPr>
          <p:nvPr>
            <p:ph type="subTitle" idx="1"/>
          </p:nvPr>
        </p:nvSpPr>
        <p:spPr/>
        <p:txBody>
          <a:bodyPr/>
          <a:lstStyle/>
          <a:p>
            <a:r>
              <a:rPr lang="uk-UA" dirty="0"/>
              <a:t>ШУТЯК Софія</a:t>
            </a:r>
          </a:p>
          <a:p>
            <a:r>
              <a:rPr lang="uk-UA" dirty="0"/>
              <a:t>09.07.2025</a:t>
            </a:r>
          </a:p>
        </p:txBody>
      </p:sp>
    </p:spTree>
    <p:extLst>
      <p:ext uri="{BB962C8B-B14F-4D97-AF65-F5344CB8AC3E}">
        <p14:creationId xmlns:p14="http://schemas.microsoft.com/office/powerpoint/2010/main" val="413485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1D01D-ABAA-89C0-176C-1572FF469D12}"/>
              </a:ext>
            </a:extLst>
          </p:cNvPr>
          <p:cNvSpPr>
            <a:spLocks noGrp="1"/>
          </p:cNvSpPr>
          <p:nvPr>
            <p:ph type="title"/>
          </p:nvPr>
        </p:nvSpPr>
        <p:spPr/>
        <p:txBody>
          <a:bodyPr/>
          <a:lstStyle/>
          <a:p>
            <a:r>
              <a:rPr lang="uk-UA" dirty="0"/>
              <a:t>Конституція України </a:t>
            </a:r>
          </a:p>
        </p:txBody>
      </p:sp>
      <p:sp>
        <p:nvSpPr>
          <p:cNvPr id="3" name="Місце для вмісту 2">
            <a:extLst>
              <a:ext uri="{FF2B5EF4-FFF2-40B4-BE49-F238E27FC236}">
                <a16:creationId xmlns:a16="http://schemas.microsoft.com/office/drawing/2014/main" id="{EE19CC81-1763-64D8-1D69-79EB34BBDB50}"/>
              </a:ext>
            </a:extLst>
          </p:cNvPr>
          <p:cNvSpPr>
            <a:spLocks noGrp="1"/>
          </p:cNvSpPr>
          <p:nvPr>
            <p:ph idx="1"/>
          </p:nvPr>
        </p:nvSpPr>
        <p:spPr/>
        <p:txBody>
          <a:bodyPr>
            <a:normAutofit fontScale="92500" lnSpcReduction="10000"/>
          </a:bodyPr>
          <a:lstStyle/>
          <a:p>
            <a:pPr marL="0" indent="0">
              <a:buNone/>
            </a:pPr>
            <a:r>
              <a:rPr lang="uk-UA" dirty="0"/>
              <a:t>Стаття 13 право власності народу України на природні ресурси України</a:t>
            </a:r>
          </a:p>
          <a:p>
            <a:pPr marL="0" indent="0">
              <a:buNone/>
            </a:pPr>
            <a:endParaRPr lang="uk-UA" dirty="0"/>
          </a:p>
          <a:p>
            <a:pPr marL="0" indent="0">
              <a:buNone/>
            </a:pPr>
            <a:r>
              <a:rPr lang="uk-UA" dirty="0"/>
              <a:t>Забезпечується державою через:</a:t>
            </a:r>
          </a:p>
          <a:p>
            <a:pPr>
              <a:buFontTx/>
              <a:buChar char="-"/>
            </a:pPr>
            <a:r>
              <a:rPr lang="uk-UA" dirty="0"/>
              <a:t>Створення профільних державних органів: </a:t>
            </a:r>
            <a:r>
              <a:rPr lang="uk-UA" dirty="0" err="1"/>
              <a:t>Держлісагенство</a:t>
            </a:r>
            <a:r>
              <a:rPr lang="uk-UA" dirty="0"/>
              <a:t>, </a:t>
            </a:r>
            <a:r>
              <a:rPr lang="uk-UA" dirty="0" err="1"/>
              <a:t>Держводагенство</a:t>
            </a:r>
            <a:r>
              <a:rPr lang="uk-UA" dirty="0"/>
              <a:t>, </a:t>
            </a:r>
            <a:r>
              <a:rPr lang="uk-UA" dirty="0" err="1"/>
              <a:t>Держрибагенсво</a:t>
            </a:r>
            <a:r>
              <a:rPr lang="uk-UA" dirty="0"/>
              <a:t>, </a:t>
            </a:r>
            <a:r>
              <a:rPr lang="uk-UA" dirty="0" err="1"/>
              <a:t>Держгеонадра</a:t>
            </a:r>
            <a:endParaRPr lang="uk-UA" dirty="0"/>
          </a:p>
          <a:p>
            <a:pPr marL="0" indent="0">
              <a:buNone/>
            </a:pPr>
            <a:r>
              <a:rPr lang="uk-UA" dirty="0"/>
              <a:t>Проблема: не визначення повноважень, не встановлення процедур, контроль та нагляд?</a:t>
            </a:r>
          </a:p>
          <a:p>
            <a:pPr marL="0" indent="0">
              <a:buNone/>
            </a:pPr>
            <a:endParaRPr lang="uk-UA" dirty="0"/>
          </a:p>
          <a:p>
            <a:pPr marL="0" indent="0">
              <a:buNone/>
            </a:pPr>
            <a:r>
              <a:rPr lang="uk-UA" dirty="0"/>
              <a:t>Проблеми – відсутність практики захисту права власності народу України на природні ресурси.</a:t>
            </a:r>
          </a:p>
          <a:p>
            <a:pPr marL="0" indent="0">
              <a:buNone/>
            </a:pPr>
            <a:endParaRPr lang="uk-UA" dirty="0"/>
          </a:p>
          <a:p>
            <a:pPr marL="0" indent="0">
              <a:buNone/>
            </a:pPr>
            <a:endParaRPr lang="uk-UA" dirty="0"/>
          </a:p>
        </p:txBody>
      </p:sp>
    </p:spTree>
    <p:extLst>
      <p:ext uri="{BB962C8B-B14F-4D97-AF65-F5344CB8AC3E}">
        <p14:creationId xmlns:p14="http://schemas.microsoft.com/office/powerpoint/2010/main" val="106924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1FB025-1762-A41E-4E4F-AFD10156A31A}"/>
              </a:ext>
            </a:extLst>
          </p:cNvPr>
          <p:cNvSpPr>
            <a:spLocks noGrp="1"/>
          </p:cNvSpPr>
          <p:nvPr>
            <p:ph type="title"/>
          </p:nvPr>
        </p:nvSpPr>
        <p:spPr/>
        <p:txBody>
          <a:bodyPr/>
          <a:lstStyle/>
          <a:p>
            <a:pPr algn="ctr"/>
            <a:r>
              <a:rPr lang="uk-UA" dirty="0"/>
              <a:t>Рівність усіх форм власності </a:t>
            </a:r>
          </a:p>
        </p:txBody>
      </p:sp>
      <p:pic>
        <p:nvPicPr>
          <p:cNvPr id="6" name="Місце для вмісту 5">
            <a:extLst>
              <a:ext uri="{FF2B5EF4-FFF2-40B4-BE49-F238E27FC236}">
                <a16:creationId xmlns:a16="http://schemas.microsoft.com/office/drawing/2014/main" id="{A843D3E9-AD5E-1EE6-5E79-3308A8D15C34}"/>
              </a:ext>
            </a:extLst>
          </p:cNvPr>
          <p:cNvPicPr>
            <a:picLocks noGrp="1" noChangeAspect="1"/>
          </p:cNvPicPr>
          <p:nvPr>
            <p:ph idx="1"/>
          </p:nvPr>
        </p:nvPicPr>
        <p:blipFill>
          <a:blip r:embed="rId2"/>
          <a:srcRect l="14372" t="14008" r="28662" b="82338"/>
          <a:stretch/>
        </p:blipFill>
        <p:spPr>
          <a:xfrm>
            <a:off x="-110532" y="1752936"/>
            <a:ext cx="14481120" cy="522515"/>
          </a:xfrm>
        </p:spPr>
      </p:pic>
      <p:sp>
        <p:nvSpPr>
          <p:cNvPr id="4" name="Місце для дати 3">
            <a:extLst>
              <a:ext uri="{FF2B5EF4-FFF2-40B4-BE49-F238E27FC236}">
                <a16:creationId xmlns:a16="http://schemas.microsoft.com/office/drawing/2014/main" id="{96A9C824-7192-019C-E6F5-195FAB2D7BB1}"/>
              </a:ext>
            </a:extLst>
          </p:cNvPr>
          <p:cNvSpPr>
            <a:spLocks noGrp="1"/>
          </p:cNvSpPr>
          <p:nvPr>
            <p:ph type="dt" sz="half" idx="10"/>
          </p:nvPr>
        </p:nvSpPr>
        <p:spPr/>
        <p:txBody>
          <a:bodyPr/>
          <a:lstStyle/>
          <a:p>
            <a:pPr rtl="0"/>
            <a:fld id="{EC408064-2FEA-490B-97A7-9D4C20B22D0E}" type="datetime1">
              <a:rPr lang="uk-UA" smtClean="0"/>
              <a:t>09.07.2025</a:t>
            </a:fld>
            <a:endParaRPr lang="en-US"/>
          </a:p>
        </p:txBody>
      </p:sp>
      <p:pic>
        <p:nvPicPr>
          <p:cNvPr id="8" name="Рисунок 7">
            <a:extLst>
              <a:ext uri="{FF2B5EF4-FFF2-40B4-BE49-F238E27FC236}">
                <a16:creationId xmlns:a16="http://schemas.microsoft.com/office/drawing/2014/main" id="{D4731E55-092B-5D2C-D563-3B5D49A23B9F}"/>
              </a:ext>
            </a:extLst>
          </p:cNvPr>
          <p:cNvPicPr>
            <a:picLocks noChangeAspect="1"/>
          </p:cNvPicPr>
          <p:nvPr/>
        </p:nvPicPr>
        <p:blipFill>
          <a:blip r:embed="rId2"/>
          <a:srcRect l="25961" t="37363" r="53764" b="58974"/>
          <a:stretch/>
        </p:blipFill>
        <p:spPr>
          <a:xfrm>
            <a:off x="391887" y="3072102"/>
            <a:ext cx="2723102" cy="535258"/>
          </a:xfrm>
          <a:prstGeom prst="rect">
            <a:avLst/>
          </a:prstGeom>
        </p:spPr>
      </p:pic>
      <p:pic>
        <p:nvPicPr>
          <p:cNvPr id="10" name="Рисунок 9">
            <a:extLst>
              <a:ext uri="{FF2B5EF4-FFF2-40B4-BE49-F238E27FC236}">
                <a16:creationId xmlns:a16="http://schemas.microsoft.com/office/drawing/2014/main" id="{44CE525A-46DA-23DA-EEA4-5A39BD5CF756}"/>
              </a:ext>
            </a:extLst>
          </p:cNvPr>
          <p:cNvPicPr>
            <a:picLocks noChangeAspect="1"/>
          </p:cNvPicPr>
          <p:nvPr/>
        </p:nvPicPr>
        <p:blipFill>
          <a:blip r:embed="rId2"/>
          <a:srcRect l="25550" t="61685" r="52939" b="34213"/>
          <a:stretch/>
        </p:blipFill>
        <p:spPr>
          <a:xfrm>
            <a:off x="3531995" y="3091101"/>
            <a:ext cx="3627455" cy="535258"/>
          </a:xfrm>
          <a:prstGeom prst="rect">
            <a:avLst/>
          </a:prstGeom>
        </p:spPr>
      </p:pic>
      <p:pic>
        <p:nvPicPr>
          <p:cNvPr id="12" name="Рисунок 11">
            <a:extLst>
              <a:ext uri="{FF2B5EF4-FFF2-40B4-BE49-F238E27FC236}">
                <a16:creationId xmlns:a16="http://schemas.microsoft.com/office/drawing/2014/main" id="{01CC86BC-627A-A879-71A6-44DC96BD361F}"/>
              </a:ext>
            </a:extLst>
          </p:cNvPr>
          <p:cNvPicPr>
            <a:picLocks noChangeAspect="1"/>
          </p:cNvPicPr>
          <p:nvPr/>
        </p:nvPicPr>
        <p:blipFill>
          <a:blip r:embed="rId2"/>
          <a:srcRect l="24231" t="87011" r="51291" b="9370"/>
          <a:stretch/>
        </p:blipFill>
        <p:spPr>
          <a:xfrm>
            <a:off x="7576456" y="3124536"/>
            <a:ext cx="4029389" cy="482824"/>
          </a:xfrm>
          <a:prstGeom prst="rect">
            <a:avLst/>
          </a:prstGeom>
        </p:spPr>
      </p:pic>
    </p:spTree>
    <p:extLst>
      <p:ext uri="{BB962C8B-B14F-4D97-AF65-F5344CB8AC3E}">
        <p14:creationId xmlns:p14="http://schemas.microsoft.com/office/powerpoint/2010/main" val="100618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EAA11F-B96F-9DC5-89A1-BBF6CB9DEF2B}"/>
              </a:ext>
            </a:extLst>
          </p:cNvPr>
          <p:cNvSpPr>
            <a:spLocks noGrp="1"/>
          </p:cNvSpPr>
          <p:nvPr>
            <p:ph type="title"/>
          </p:nvPr>
        </p:nvSpPr>
        <p:spPr/>
        <p:txBody>
          <a:bodyPr>
            <a:normAutofit fontScale="90000"/>
          </a:bodyPr>
          <a:lstStyle/>
          <a:p>
            <a:r>
              <a:rPr lang="uk-UA" dirty="0"/>
              <a:t>Початок дослідження: Чи мають цінність </a:t>
            </a:r>
            <a:r>
              <a:rPr lang="uk-UA" dirty="0" err="1"/>
              <a:t>дикороси</a:t>
            </a:r>
            <a:r>
              <a:rPr lang="uk-UA" dirty="0"/>
              <a:t>? Чи можуть вони стати джерелом наповнення місцевого бюджету?</a:t>
            </a:r>
          </a:p>
        </p:txBody>
      </p:sp>
      <p:pic>
        <p:nvPicPr>
          <p:cNvPr id="5" name="Місце для вмісту 4">
            <a:extLst>
              <a:ext uri="{FF2B5EF4-FFF2-40B4-BE49-F238E27FC236}">
                <a16:creationId xmlns:a16="http://schemas.microsoft.com/office/drawing/2014/main" id="{B9D19219-3E6E-3174-8168-8E4A50E982C8}"/>
              </a:ext>
            </a:extLst>
          </p:cNvPr>
          <p:cNvPicPr>
            <a:picLocks noGrp="1" noChangeAspect="1"/>
          </p:cNvPicPr>
          <p:nvPr>
            <p:ph idx="1"/>
          </p:nvPr>
        </p:nvPicPr>
        <p:blipFill>
          <a:blip r:embed="rId2"/>
          <a:srcRect t="11424" r="32783" b="7403"/>
          <a:stretch/>
        </p:blipFill>
        <p:spPr>
          <a:xfrm>
            <a:off x="380179" y="2200162"/>
            <a:ext cx="5488058" cy="3727939"/>
          </a:xfrm>
        </p:spPr>
      </p:pic>
      <p:sp>
        <p:nvSpPr>
          <p:cNvPr id="7" name="TextBox 6">
            <a:extLst>
              <a:ext uri="{FF2B5EF4-FFF2-40B4-BE49-F238E27FC236}">
                <a16:creationId xmlns:a16="http://schemas.microsoft.com/office/drawing/2014/main" id="{3224536B-2C3C-08AD-075C-D9F88EC04E64}"/>
              </a:ext>
            </a:extLst>
          </p:cNvPr>
          <p:cNvSpPr txBox="1"/>
          <p:nvPr/>
        </p:nvSpPr>
        <p:spPr>
          <a:xfrm>
            <a:off x="380179" y="6046285"/>
            <a:ext cx="6245352" cy="584775"/>
          </a:xfrm>
          <a:prstGeom prst="rect">
            <a:avLst/>
          </a:prstGeom>
          <a:noFill/>
        </p:spPr>
        <p:txBody>
          <a:bodyPr wrap="square">
            <a:spAutoFit/>
          </a:bodyPr>
          <a:lstStyle/>
          <a:p>
            <a:r>
              <a:rPr lang="en-AU" sz="1600" dirty="0">
                <a:hlinkClick r:id="rId3"/>
              </a:rPr>
              <a:t>https://www.youtube.com/watch?v=LO9sKlohreE&amp;t=10s</a:t>
            </a:r>
            <a:endParaRPr lang="uk-UA" sz="1600" dirty="0"/>
          </a:p>
          <a:p>
            <a:r>
              <a:rPr lang="uk-UA" sz="1600" dirty="0"/>
              <a:t>«</a:t>
            </a:r>
            <a:r>
              <a:rPr lang="ru-RU" sz="1600" b="1" i="0" dirty="0" err="1">
                <a:solidFill>
                  <a:srgbClr val="0F0F0F"/>
                </a:solidFill>
                <a:effectLst/>
                <a:latin typeface="Roboto" panose="02000000000000000000" pitchFamily="2" charset="0"/>
              </a:rPr>
              <a:t>Чи</a:t>
            </a:r>
            <a:r>
              <a:rPr lang="ru-RU" sz="1600" b="1" i="0" dirty="0">
                <a:solidFill>
                  <a:srgbClr val="0F0F0F"/>
                </a:solidFill>
                <a:effectLst/>
                <a:latin typeface="Roboto" panose="02000000000000000000" pitchFamily="2" charset="0"/>
              </a:rPr>
              <a:t> </a:t>
            </a:r>
            <a:r>
              <a:rPr lang="ru-RU" sz="1600" b="1" i="0" dirty="0" err="1">
                <a:solidFill>
                  <a:srgbClr val="0F0F0F"/>
                </a:solidFill>
                <a:effectLst/>
                <a:latin typeface="Roboto" panose="02000000000000000000" pitchFamily="2" charset="0"/>
              </a:rPr>
              <a:t>маємо</a:t>
            </a:r>
            <a:r>
              <a:rPr lang="ru-RU" sz="1600" b="1" i="0" dirty="0">
                <a:solidFill>
                  <a:srgbClr val="0F0F0F"/>
                </a:solidFill>
                <a:effectLst/>
                <a:latin typeface="Roboto" panose="02000000000000000000" pitchFamily="2" charset="0"/>
              </a:rPr>
              <a:t> ми </a:t>
            </a:r>
            <a:r>
              <a:rPr lang="ru-RU" sz="1600" b="1" i="0" dirty="0" err="1">
                <a:solidFill>
                  <a:srgbClr val="0F0F0F"/>
                </a:solidFill>
                <a:effectLst/>
                <a:latin typeface="Roboto" panose="02000000000000000000" pitchFamily="2" charset="0"/>
              </a:rPr>
              <a:t>платити</a:t>
            </a:r>
            <a:r>
              <a:rPr lang="ru-RU" sz="1600" b="1" i="0" dirty="0">
                <a:solidFill>
                  <a:srgbClr val="0F0F0F"/>
                </a:solidFill>
                <a:effectLst/>
                <a:latin typeface="Roboto" panose="02000000000000000000" pitchFamily="2" charset="0"/>
              </a:rPr>
              <a:t> за </a:t>
            </a:r>
            <a:r>
              <a:rPr lang="ru-RU" sz="1600" b="1" i="0" dirty="0" err="1">
                <a:solidFill>
                  <a:srgbClr val="0F0F0F"/>
                </a:solidFill>
                <a:effectLst/>
                <a:latin typeface="Roboto" panose="02000000000000000000" pitchFamily="2" charset="0"/>
              </a:rPr>
              <a:t>зібрані</a:t>
            </a:r>
            <a:r>
              <a:rPr lang="ru-RU" sz="1600" b="1" i="0" dirty="0">
                <a:solidFill>
                  <a:srgbClr val="0F0F0F"/>
                </a:solidFill>
                <a:effectLst/>
                <a:latin typeface="Roboto" panose="02000000000000000000" pitchFamily="2" charset="0"/>
              </a:rPr>
              <a:t> </a:t>
            </a:r>
            <a:r>
              <a:rPr lang="ru-RU" sz="1600" b="1" i="0" dirty="0" err="1">
                <a:solidFill>
                  <a:srgbClr val="0F0F0F"/>
                </a:solidFill>
                <a:effectLst/>
                <a:latin typeface="Roboto" panose="02000000000000000000" pitchFamily="2" charset="0"/>
              </a:rPr>
              <a:t>гриби</a:t>
            </a:r>
            <a:r>
              <a:rPr lang="ru-RU" sz="1600" b="1" i="0" dirty="0">
                <a:solidFill>
                  <a:srgbClr val="0F0F0F"/>
                </a:solidFill>
                <a:effectLst/>
                <a:latin typeface="Roboto" panose="02000000000000000000" pitchFamily="2" charset="0"/>
              </a:rPr>
              <a:t> та </a:t>
            </a:r>
            <a:r>
              <a:rPr lang="ru-RU" sz="1600" b="1" i="0" dirty="0" err="1">
                <a:solidFill>
                  <a:srgbClr val="0F0F0F"/>
                </a:solidFill>
                <a:effectLst/>
                <a:latin typeface="Roboto" panose="02000000000000000000" pitchFamily="2" charset="0"/>
              </a:rPr>
              <a:t>ягоди</a:t>
            </a:r>
            <a:r>
              <a:rPr lang="ru-RU" sz="1600" b="1" i="0" dirty="0">
                <a:solidFill>
                  <a:srgbClr val="0F0F0F"/>
                </a:solidFill>
                <a:effectLst/>
                <a:latin typeface="Roboto" panose="02000000000000000000" pitchFamily="2" charset="0"/>
              </a:rPr>
              <a:t>?</a:t>
            </a:r>
            <a:r>
              <a:rPr lang="uk-UA" sz="1600" dirty="0"/>
              <a:t>»</a:t>
            </a:r>
          </a:p>
        </p:txBody>
      </p:sp>
      <p:sp>
        <p:nvSpPr>
          <p:cNvPr id="9" name="TextBox 8">
            <a:extLst>
              <a:ext uri="{FF2B5EF4-FFF2-40B4-BE49-F238E27FC236}">
                <a16:creationId xmlns:a16="http://schemas.microsoft.com/office/drawing/2014/main" id="{F37F3987-039F-225C-DEC9-D9479BBCB577}"/>
              </a:ext>
            </a:extLst>
          </p:cNvPr>
          <p:cNvSpPr txBox="1"/>
          <p:nvPr/>
        </p:nvSpPr>
        <p:spPr>
          <a:xfrm>
            <a:off x="6096000" y="2006090"/>
            <a:ext cx="6094378" cy="1477328"/>
          </a:xfrm>
          <a:prstGeom prst="rect">
            <a:avLst/>
          </a:prstGeom>
          <a:noFill/>
        </p:spPr>
        <p:txBody>
          <a:bodyPr wrap="square">
            <a:spAutoFit/>
          </a:bodyPr>
          <a:lstStyle/>
          <a:p>
            <a:r>
              <a:rPr lang="ru-RU" b="1" i="0" dirty="0">
                <a:solidFill>
                  <a:srgbClr val="141515"/>
                </a:solidFill>
                <a:effectLst/>
                <a:latin typeface="__Wix_Madefor_Display_fa5d44"/>
              </a:rPr>
              <a:t>Як на </a:t>
            </a:r>
            <a:r>
              <a:rPr lang="ru-RU" b="1" i="0" dirty="0" err="1">
                <a:solidFill>
                  <a:srgbClr val="141515"/>
                </a:solidFill>
                <a:effectLst/>
                <a:latin typeface="__Wix_Madefor_Display_fa5d44"/>
              </a:rPr>
              <a:t>Закарпатті</a:t>
            </a:r>
            <a:r>
              <a:rPr lang="ru-RU" b="1" i="0" dirty="0">
                <a:solidFill>
                  <a:srgbClr val="141515"/>
                </a:solidFill>
                <a:effectLst/>
                <a:latin typeface="__Wix_Madefor_Display_fa5d44"/>
              </a:rPr>
              <a:t> </a:t>
            </a:r>
            <a:r>
              <a:rPr lang="ru-RU" b="1" i="0" dirty="0" err="1">
                <a:solidFill>
                  <a:srgbClr val="141515"/>
                </a:solidFill>
                <a:effectLst/>
                <a:latin typeface="__Wix_Madefor_Display_fa5d44"/>
              </a:rPr>
              <a:t>заробляють</a:t>
            </a:r>
            <a:r>
              <a:rPr lang="ru-RU" b="1" i="0" dirty="0">
                <a:solidFill>
                  <a:srgbClr val="141515"/>
                </a:solidFill>
                <a:effectLst/>
                <a:latin typeface="__Wix_Madefor_Display_fa5d44"/>
              </a:rPr>
              <a:t> до 30 </a:t>
            </a:r>
            <a:r>
              <a:rPr lang="ru-RU" b="1" i="0" dirty="0" err="1">
                <a:solidFill>
                  <a:srgbClr val="141515"/>
                </a:solidFill>
                <a:effectLst/>
                <a:latin typeface="__Wix_Madefor_Display_fa5d44"/>
              </a:rPr>
              <a:t>тисяч</a:t>
            </a:r>
            <a:r>
              <a:rPr lang="ru-RU" b="1" i="0" dirty="0">
                <a:solidFill>
                  <a:srgbClr val="141515"/>
                </a:solidFill>
                <a:effectLst/>
                <a:latin typeface="__Wix_Madefor_Display_fa5d44"/>
              </a:rPr>
              <a:t> гривень </a:t>
            </a:r>
            <a:r>
              <a:rPr lang="ru-RU" b="1" i="0" dirty="0" err="1">
                <a:solidFill>
                  <a:srgbClr val="141515"/>
                </a:solidFill>
                <a:effectLst/>
                <a:latin typeface="__Wix_Madefor_Display_fa5d44"/>
              </a:rPr>
              <a:t>під</a:t>
            </a:r>
            <a:r>
              <a:rPr lang="ru-RU" b="1" i="0" dirty="0">
                <a:solidFill>
                  <a:srgbClr val="141515"/>
                </a:solidFill>
                <a:effectLst/>
                <a:latin typeface="__Wix_Madefor_Display_fa5d44"/>
              </a:rPr>
              <a:t> час </a:t>
            </a:r>
            <a:r>
              <a:rPr lang="ru-RU" b="1" i="0" dirty="0" err="1">
                <a:solidFill>
                  <a:srgbClr val="141515"/>
                </a:solidFill>
                <a:effectLst/>
                <a:latin typeface="__Wix_Madefor_Display_fa5d44"/>
              </a:rPr>
              <a:t>збору</a:t>
            </a:r>
            <a:r>
              <a:rPr lang="ru-RU" b="1" i="0" dirty="0">
                <a:solidFill>
                  <a:srgbClr val="141515"/>
                </a:solidFill>
                <a:effectLst/>
                <a:latin typeface="__Wix_Madefor_Display_fa5d44"/>
              </a:rPr>
              <a:t> </a:t>
            </a:r>
            <a:r>
              <a:rPr lang="ru-RU" b="1" i="0" dirty="0" err="1">
                <a:solidFill>
                  <a:srgbClr val="141515"/>
                </a:solidFill>
                <a:effectLst/>
                <a:latin typeface="__Wix_Madefor_Display_fa5d44"/>
              </a:rPr>
              <a:t>чорниць</a:t>
            </a:r>
            <a:endParaRPr lang="ru-RU" b="1" i="0" dirty="0">
              <a:solidFill>
                <a:srgbClr val="141515"/>
              </a:solidFill>
              <a:effectLst/>
              <a:latin typeface="__Wix_Madefor_Display_fa5d44"/>
            </a:endParaRPr>
          </a:p>
          <a:p>
            <a:r>
              <a:rPr lang="en-AU" dirty="0"/>
              <a:t>https://hromadske.radio/news/2018/07/22/yak-na-zakarpatti-zaroblyayut-do-30-tysyach-gryven-pid-chas-zboru-chornyc</a:t>
            </a:r>
            <a:endParaRPr lang="uk-UA" dirty="0"/>
          </a:p>
        </p:txBody>
      </p:sp>
      <p:sp>
        <p:nvSpPr>
          <p:cNvPr id="10" name="Блок-схема: пам'ять із посл.доступом 9">
            <a:extLst>
              <a:ext uri="{FF2B5EF4-FFF2-40B4-BE49-F238E27FC236}">
                <a16:creationId xmlns:a16="http://schemas.microsoft.com/office/drawing/2014/main" id="{9C9A7F4D-EBFC-0B8D-2B3F-0C36B6DE89C9}"/>
              </a:ext>
            </a:extLst>
          </p:cNvPr>
          <p:cNvSpPr/>
          <p:nvPr/>
        </p:nvSpPr>
        <p:spPr>
          <a:xfrm>
            <a:off x="5939437" y="3601602"/>
            <a:ext cx="3297677" cy="1634429"/>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Заробіток = дохід</a:t>
            </a:r>
          </a:p>
        </p:txBody>
      </p:sp>
      <p:sp>
        <p:nvSpPr>
          <p:cNvPr id="11" name="Блок-схема: дисплей 10">
            <a:extLst>
              <a:ext uri="{FF2B5EF4-FFF2-40B4-BE49-F238E27FC236}">
                <a16:creationId xmlns:a16="http://schemas.microsoft.com/office/drawing/2014/main" id="{E32CE418-3A7A-7EEF-6C4E-E0FD4149F11D}"/>
              </a:ext>
            </a:extLst>
          </p:cNvPr>
          <p:cNvSpPr/>
          <p:nvPr/>
        </p:nvSpPr>
        <p:spPr>
          <a:xfrm>
            <a:off x="9572018" y="4238692"/>
            <a:ext cx="2140085" cy="1689409"/>
          </a:xfrm>
          <a:prstGeom prst="flowChartDisp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З доходу сплачуються податки</a:t>
            </a:r>
          </a:p>
        </p:txBody>
      </p:sp>
      <p:sp>
        <p:nvSpPr>
          <p:cNvPr id="12" name="Блок-схема: альтернативний процес 11">
            <a:extLst>
              <a:ext uri="{FF2B5EF4-FFF2-40B4-BE49-F238E27FC236}">
                <a16:creationId xmlns:a16="http://schemas.microsoft.com/office/drawing/2014/main" id="{1E1D345D-15AF-8295-D5EF-450CCA37FE60}"/>
              </a:ext>
            </a:extLst>
          </p:cNvPr>
          <p:cNvSpPr/>
          <p:nvPr/>
        </p:nvSpPr>
        <p:spPr>
          <a:xfrm>
            <a:off x="6391072" y="6046285"/>
            <a:ext cx="5321031" cy="74362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dirty="0"/>
              <a:t>Податки формують бюджет</a:t>
            </a:r>
          </a:p>
        </p:txBody>
      </p:sp>
    </p:spTree>
    <p:extLst>
      <p:ext uri="{BB962C8B-B14F-4D97-AF65-F5344CB8AC3E}">
        <p14:creationId xmlns:p14="http://schemas.microsoft.com/office/powerpoint/2010/main" val="416931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6D918F-CBC7-4F4F-3506-5FAD21DC414D}"/>
              </a:ext>
            </a:extLst>
          </p:cNvPr>
          <p:cNvSpPr>
            <a:spLocks noGrp="1"/>
          </p:cNvSpPr>
          <p:nvPr>
            <p:ph type="title"/>
          </p:nvPr>
        </p:nvSpPr>
        <p:spPr>
          <a:xfrm>
            <a:off x="262647" y="200431"/>
            <a:ext cx="10653578" cy="772335"/>
          </a:xfrm>
        </p:spPr>
        <p:txBody>
          <a:bodyPr/>
          <a:lstStyle/>
          <a:p>
            <a:r>
              <a:rPr lang="uk-UA" dirty="0"/>
              <a:t>Лісовий кодекс України</a:t>
            </a:r>
          </a:p>
        </p:txBody>
      </p:sp>
      <p:sp>
        <p:nvSpPr>
          <p:cNvPr id="3" name="Місце для вмісту 2">
            <a:extLst>
              <a:ext uri="{FF2B5EF4-FFF2-40B4-BE49-F238E27FC236}">
                <a16:creationId xmlns:a16="http://schemas.microsoft.com/office/drawing/2014/main" id="{3B7A7624-900B-0442-6285-20CF4A02CDDE}"/>
              </a:ext>
            </a:extLst>
          </p:cNvPr>
          <p:cNvSpPr>
            <a:spLocks noGrp="1"/>
          </p:cNvSpPr>
          <p:nvPr>
            <p:ph idx="1"/>
          </p:nvPr>
        </p:nvSpPr>
        <p:spPr>
          <a:xfrm>
            <a:off x="262647" y="972766"/>
            <a:ext cx="11003579" cy="3394953"/>
          </a:xfrm>
        </p:spPr>
        <p:txBody>
          <a:bodyPr>
            <a:normAutofit fontScale="85000" lnSpcReduction="20000"/>
          </a:bodyPr>
          <a:lstStyle/>
          <a:p>
            <a:pPr algn="just">
              <a:spcAft>
                <a:spcPts val="750"/>
              </a:spcAft>
              <a:buNone/>
            </a:pPr>
            <a:r>
              <a:rPr lang="ru-RU" sz="1800" b="1" i="0" u="none" strike="noStrike" dirty="0" err="1">
                <a:solidFill>
                  <a:srgbClr val="333333"/>
                </a:solidFill>
                <a:effectLst/>
                <a:latin typeface="Times New Roman" panose="02020603050405020304" pitchFamily="18" charset="0"/>
              </a:rPr>
              <a:t>Стаття</a:t>
            </a:r>
            <a:r>
              <a:rPr lang="ru-RU" sz="1800" b="1" i="0" u="none" strike="noStrike" dirty="0">
                <a:solidFill>
                  <a:srgbClr val="333333"/>
                </a:solidFill>
                <a:effectLst/>
                <a:latin typeface="Times New Roman" panose="02020603050405020304" pitchFamily="18" charset="0"/>
              </a:rPr>
              <a:t> 66.</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Загальне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лісових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endParaRPr lang="ru-RU" b="0" i="0" dirty="0">
              <a:solidFill>
                <a:srgbClr val="333333"/>
              </a:solidFill>
              <a:effectLst/>
              <a:latin typeface="Times New Roman" panose="02020603050405020304" pitchFamily="18" charset="0"/>
            </a:endParaRPr>
          </a:p>
          <a:p>
            <a:pPr algn="just">
              <a:spcAft>
                <a:spcPts val="750"/>
              </a:spcAft>
              <a:buNone/>
            </a:pPr>
            <a:r>
              <a:rPr lang="ru-RU" b="0" i="0" dirty="0" err="1">
                <a:solidFill>
                  <a:srgbClr val="333333"/>
                </a:solidFill>
                <a:effectLst/>
                <a:latin typeface="Times New Roman" panose="02020603050405020304" pitchFamily="18" charset="0"/>
              </a:rPr>
              <a:t>Громадяни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мають</a:t>
            </a:r>
            <a:r>
              <a:rPr lang="ru-RU" b="0" i="0" dirty="0">
                <a:solidFill>
                  <a:srgbClr val="333333"/>
                </a:solidFill>
                <a:effectLst/>
                <a:latin typeface="Times New Roman" panose="02020603050405020304" pitchFamily="18" charset="0"/>
              </a:rPr>
              <a:t> право в </a:t>
            </a:r>
            <a:r>
              <a:rPr lang="ru-RU" b="0" i="0" dirty="0" err="1">
                <a:solidFill>
                  <a:srgbClr val="333333"/>
                </a:solidFill>
                <a:effectLst/>
                <a:latin typeface="Times New Roman" panose="02020603050405020304" pitchFamily="18" charset="0"/>
              </a:rPr>
              <a:t>лісах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державної</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комунальної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власності</a:t>
            </a:r>
            <a:r>
              <a:rPr lang="ru-RU" b="0" i="0" dirty="0">
                <a:solidFill>
                  <a:srgbClr val="333333"/>
                </a:solidFill>
                <a:effectLst/>
                <a:latin typeface="Times New Roman" panose="02020603050405020304" pitchFamily="18" charset="0"/>
              </a:rPr>
              <a:t>, а також за </a:t>
            </a:r>
            <a:r>
              <a:rPr lang="ru-RU" b="0" i="0" dirty="0" err="1">
                <a:solidFill>
                  <a:srgbClr val="333333"/>
                </a:solidFill>
                <a:effectLst/>
                <a:latin typeface="Times New Roman" panose="02020603050405020304" pitchFamily="18" charset="0"/>
              </a:rPr>
              <a:t>згодою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власника</a:t>
            </a:r>
            <a:r>
              <a:rPr lang="ru-RU" b="0" i="0" dirty="0">
                <a:solidFill>
                  <a:srgbClr val="333333"/>
                </a:solidFill>
                <a:effectLst/>
                <a:latin typeface="Times New Roman" panose="02020603050405020304" pitchFamily="18" charset="0"/>
              </a:rPr>
              <a:t> в </a:t>
            </a:r>
            <a:r>
              <a:rPr lang="ru-RU" b="0" i="0" dirty="0" err="1">
                <a:solidFill>
                  <a:srgbClr val="333333"/>
                </a:solidFill>
                <a:effectLst/>
                <a:latin typeface="Times New Roman" panose="02020603050405020304" pitchFamily="18" charset="0"/>
              </a:rPr>
              <a:t>лісах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приватної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власності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вільно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перебувати</a:t>
            </a:r>
            <a:r>
              <a:rPr lang="ru-RU" b="0"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безоплатно</a:t>
            </a:r>
            <a:r>
              <a:rPr lang="ru-RU" b="1" i="0" dirty="0">
                <a:solidFill>
                  <a:srgbClr val="333333"/>
                </a:solidFill>
                <a:effectLst/>
                <a:latin typeface="Times New Roman" panose="02020603050405020304" pitchFamily="18" charset="0"/>
              </a:rPr>
              <a:t> без </a:t>
            </a:r>
            <a:r>
              <a:rPr lang="ru-RU" b="1" i="0" dirty="0" err="1">
                <a:solidFill>
                  <a:srgbClr val="333333"/>
                </a:solidFill>
                <a:effectLst/>
                <a:latin typeface="Times New Roman" panose="02020603050405020304" pitchFamily="18" charset="0"/>
              </a:rPr>
              <a:t>видачі</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спеціального</a:t>
            </a:r>
            <a:r>
              <a:rPr lang="ru-RU" b="1" i="0" dirty="0">
                <a:solidFill>
                  <a:srgbClr val="333333"/>
                </a:solidFill>
                <a:effectLst/>
                <a:latin typeface="Times New Roman" panose="02020603050405020304" pitchFamily="18" charset="0"/>
              </a:rPr>
              <a:t> дозволу </a:t>
            </a:r>
            <a:r>
              <a:rPr lang="ru-RU" b="0" i="0" dirty="0" err="1">
                <a:solidFill>
                  <a:srgbClr val="333333"/>
                </a:solidFill>
                <a:effectLst/>
                <a:latin typeface="Times New Roman" panose="02020603050405020304" pitchFamily="18" charset="0"/>
              </a:rPr>
              <a:t>збирати</a:t>
            </a:r>
            <a:r>
              <a:rPr lang="ru-RU" b="0" i="0" dirty="0">
                <a:solidFill>
                  <a:srgbClr val="333333"/>
                </a:solidFill>
                <a:effectLst/>
                <a:latin typeface="Times New Roman" panose="02020603050405020304" pitchFamily="18" charset="0"/>
              </a:rPr>
              <a:t> для </a:t>
            </a:r>
            <a:r>
              <a:rPr lang="ru-RU" b="0" i="0" dirty="0" err="1">
                <a:solidFill>
                  <a:srgbClr val="333333"/>
                </a:solidFill>
                <a:effectLst/>
                <a:latin typeface="Times New Roman" panose="02020603050405020304" pitchFamily="18" charset="0"/>
              </a:rPr>
              <a:t>власного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споживання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дикорослі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трав'яні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рослини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квіти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ягоди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горіхи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гриби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тощо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крім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випадків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передбачених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цим</a:t>
            </a:r>
            <a:r>
              <a:rPr lang="ru-RU" b="0" i="0" dirty="0">
                <a:solidFill>
                  <a:srgbClr val="333333"/>
                </a:solidFill>
                <a:effectLst/>
                <a:latin typeface="Times New Roman" panose="02020603050405020304" pitchFamily="18" charset="0"/>
              </a:rPr>
              <a:t> Кодексом та </a:t>
            </a:r>
            <a:r>
              <a:rPr lang="ru-RU" b="0" i="0" dirty="0" err="1">
                <a:solidFill>
                  <a:srgbClr val="333333"/>
                </a:solidFill>
                <a:effectLst/>
                <a:latin typeface="Times New Roman" panose="02020603050405020304" pitchFamily="18" charset="0"/>
              </a:rPr>
              <a:t>іншими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законодавчими</a:t>
            </a:r>
            <a:r>
              <a:rPr lang="ru-RU" b="0" i="0" dirty="0">
                <a:solidFill>
                  <a:srgbClr val="333333"/>
                </a:solidFill>
                <a:effectLst/>
                <a:latin typeface="Times New Roman" panose="02020603050405020304" pitchFamily="18" charset="0"/>
              </a:rPr>
              <a:t> актами </a:t>
            </a:r>
            <a:r>
              <a:rPr lang="ru-RU" b="0" i="0" dirty="0" err="1">
                <a:solidFill>
                  <a:srgbClr val="333333"/>
                </a:solidFill>
                <a:effectLst/>
                <a:latin typeface="Times New Roman" panose="02020603050405020304" pitchFamily="18" charset="0"/>
              </a:rPr>
              <a:t>України</a:t>
            </a:r>
            <a:r>
              <a:rPr lang="ru-RU" b="0" i="0" dirty="0">
                <a:solidFill>
                  <a:srgbClr val="333333"/>
                </a:solidFill>
                <a:effectLst/>
                <a:latin typeface="Times New Roman" panose="02020603050405020304" pitchFamily="18" charset="0"/>
              </a:rPr>
              <a:t>.</a:t>
            </a:r>
          </a:p>
          <a:p>
            <a:pPr algn="just">
              <a:spcAft>
                <a:spcPts val="750"/>
              </a:spcAft>
              <a:buNone/>
            </a:pPr>
            <a:r>
              <a:rPr lang="ru-RU" b="1" i="0" dirty="0" err="1">
                <a:solidFill>
                  <a:srgbClr val="333333"/>
                </a:solidFill>
                <a:effectLst/>
                <a:latin typeface="Times New Roman" panose="02020603050405020304" pitchFamily="18" charset="0"/>
              </a:rPr>
              <a:t>Максимальні</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норми</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безоплатного</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збору</a:t>
            </a:r>
            <a:r>
              <a:rPr lang="ru-RU" b="1" i="0" dirty="0">
                <a:solidFill>
                  <a:srgbClr val="333333"/>
                </a:solidFill>
                <a:effectLst/>
                <a:latin typeface="Times New Roman" panose="02020603050405020304" pitchFamily="18" charset="0"/>
              </a:rPr>
              <a:t> (МНБЗ) </a:t>
            </a:r>
            <a:r>
              <a:rPr lang="ru-RU" b="1" i="0" dirty="0" err="1">
                <a:solidFill>
                  <a:srgbClr val="333333"/>
                </a:solidFill>
                <a:effectLst/>
                <a:latin typeface="Times New Roman" panose="02020603050405020304" pitchFamily="18" charset="0"/>
              </a:rPr>
              <a:t>дикорослих</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трав'яних</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рослин</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квітів</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ягід</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горіхів</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грибів</a:t>
            </a:r>
            <a:r>
              <a:rPr lang="ru-RU" b="1" i="0" dirty="0">
                <a:solidFill>
                  <a:srgbClr val="333333"/>
                </a:solidFill>
                <a:effectLst/>
                <a:latin typeface="Times New Roman" panose="02020603050405020304" pitchFamily="18" charset="0"/>
              </a:rPr>
              <a:t> </a:t>
            </a:r>
            <a:r>
              <a:rPr lang="ru-RU" b="1" i="0" dirty="0" err="1">
                <a:solidFill>
                  <a:srgbClr val="333333"/>
                </a:solidFill>
                <a:effectLst/>
                <a:latin typeface="Times New Roman" panose="02020603050405020304" pitchFamily="18" charset="0"/>
              </a:rPr>
              <a:t>тощо</a:t>
            </a:r>
            <a:r>
              <a:rPr lang="ru-RU" b="1"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встановлюються</a:t>
            </a:r>
            <a:r>
              <a:rPr lang="ru-RU" b="0" i="0" dirty="0">
                <a:solidFill>
                  <a:srgbClr val="333333"/>
                </a:solidFill>
                <a:effectLst/>
                <a:latin typeface="Times New Roman" panose="02020603050405020304" pitchFamily="18" charset="0"/>
              </a:rPr>
              <a:t> </a:t>
            </a:r>
            <a:r>
              <a:rPr lang="uk-UA" sz="2100" dirty="0" err="1">
                <a:solidFill>
                  <a:srgbClr val="333333"/>
                </a:solidFill>
                <a:latin typeface="Times New Roman" panose="02020603050405020304" pitchFamily="18" charset="0"/>
              </a:rPr>
              <a:t>рішенняит</a:t>
            </a:r>
            <a:r>
              <a:rPr lang="uk-UA" sz="2100" dirty="0">
                <a:solidFill>
                  <a:srgbClr val="333333"/>
                </a:solidFill>
                <a:latin typeface="Times New Roman" panose="02020603050405020304" pitchFamily="18" charset="0"/>
              </a:rPr>
              <a:t> обласних рад, за пропозицією департаментів та природних ресурсів України. </a:t>
            </a:r>
          </a:p>
          <a:p>
            <a:pPr algn="just">
              <a:spcAft>
                <a:spcPts val="750"/>
              </a:spcAft>
              <a:buNone/>
            </a:pP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які</a:t>
            </a:r>
            <a:r>
              <a:rPr lang="ru-RU" sz="2400" b="1" i="0" dirty="0">
                <a:solidFill>
                  <a:srgbClr val="333333"/>
                </a:solidFill>
                <a:effectLst/>
                <a:latin typeface="Times New Roman" panose="02020603050405020304" pitchFamily="18" charset="0"/>
              </a:rPr>
              <a:t> (МНБЗ)</a:t>
            </a:r>
            <a:endParaRPr lang="uk-UA" sz="2100" dirty="0">
              <a:solidFill>
                <a:srgbClr val="333333"/>
              </a:solidFill>
              <a:latin typeface="Times New Roman" panose="02020603050405020304" pitchFamily="18" charset="0"/>
            </a:endParaRPr>
          </a:p>
          <a:p>
            <a:pPr algn="just">
              <a:spcAft>
                <a:spcPts val="750"/>
              </a:spcAft>
              <a:buNone/>
            </a:pPr>
            <a:endParaRPr lang="uk-UA" sz="2100" dirty="0">
              <a:solidFill>
                <a:srgbClr val="333333"/>
              </a:solidFill>
              <a:latin typeface="Times New Roman" panose="02020603050405020304" pitchFamily="18" charset="0"/>
            </a:endParaRPr>
          </a:p>
        </p:txBody>
      </p:sp>
      <p:graphicFrame>
        <p:nvGraphicFramePr>
          <p:cNvPr id="5" name="Таблиця 4">
            <a:extLst>
              <a:ext uri="{FF2B5EF4-FFF2-40B4-BE49-F238E27FC236}">
                <a16:creationId xmlns:a16="http://schemas.microsoft.com/office/drawing/2014/main" id="{FB588E93-EB20-05A0-EF57-054063E2759E}"/>
              </a:ext>
            </a:extLst>
          </p:cNvPr>
          <p:cNvGraphicFramePr>
            <a:graphicFrameLocks noGrp="1"/>
          </p:cNvGraphicFramePr>
          <p:nvPr/>
        </p:nvGraphicFramePr>
        <p:xfrm>
          <a:off x="350196" y="4776101"/>
          <a:ext cx="11546732" cy="1188720"/>
        </p:xfrm>
        <a:graphic>
          <a:graphicData uri="http://schemas.openxmlformats.org/drawingml/2006/table">
            <a:tbl>
              <a:tblPr firstRow="1" bandRow="1">
                <a:tableStyleId>{5C22544A-7EE6-4342-B048-85BDC9FD1C3A}</a:tableStyleId>
              </a:tblPr>
              <a:tblGrid>
                <a:gridCol w="5773366">
                  <a:extLst>
                    <a:ext uri="{9D8B030D-6E8A-4147-A177-3AD203B41FA5}">
                      <a16:colId xmlns:a16="http://schemas.microsoft.com/office/drawing/2014/main" val="2355952201"/>
                    </a:ext>
                  </a:extLst>
                </a:gridCol>
                <a:gridCol w="5773366">
                  <a:extLst>
                    <a:ext uri="{9D8B030D-6E8A-4147-A177-3AD203B41FA5}">
                      <a16:colId xmlns:a16="http://schemas.microsoft.com/office/drawing/2014/main" val="1985717119"/>
                    </a:ext>
                  </a:extLst>
                </a:gridCol>
              </a:tblGrid>
              <a:tr h="370840">
                <a:tc>
                  <a:txBody>
                    <a:bodyPr/>
                    <a:lstStyle/>
                    <a:p>
                      <a:r>
                        <a:rPr lang="uk-UA" dirty="0"/>
                        <a:t>Безоплатне користування ДО </a:t>
                      </a:r>
                      <a:r>
                        <a:rPr lang="ru-RU" b="1" i="0" dirty="0">
                          <a:solidFill>
                            <a:srgbClr val="333333"/>
                          </a:solidFill>
                          <a:effectLst/>
                          <a:latin typeface="Times New Roman" panose="02020603050405020304" pitchFamily="18" charset="0"/>
                        </a:rPr>
                        <a:t>(МНБЗ) </a:t>
                      </a:r>
                      <a:endParaRPr lang="uk-UA" dirty="0"/>
                    </a:p>
                    <a:p>
                      <a:endParaRPr lang="uk-UA" dirty="0"/>
                    </a:p>
                    <a:p>
                      <a:r>
                        <a:rPr lang="uk-UA" dirty="0"/>
                        <a:t>Без дозволів </a:t>
                      </a:r>
                    </a:p>
                    <a:p>
                      <a:endParaRPr lang="uk-UA" dirty="0"/>
                    </a:p>
                  </a:txBody>
                  <a:tcPr/>
                </a:tc>
                <a:tc>
                  <a:txBody>
                    <a:bodyPr/>
                    <a:lstStyle/>
                    <a:p>
                      <a:r>
                        <a:rPr lang="uk-UA" dirty="0"/>
                        <a:t>Платне користування (сплата податків) понад </a:t>
                      </a:r>
                      <a:r>
                        <a:rPr lang="ru-RU" b="1" i="0" dirty="0">
                          <a:solidFill>
                            <a:srgbClr val="333333"/>
                          </a:solidFill>
                          <a:effectLst/>
                          <a:latin typeface="Times New Roman" panose="02020603050405020304" pitchFamily="18" charset="0"/>
                        </a:rPr>
                        <a:t>(МНБЗ) </a:t>
                      </a:r>
                      <a:endParaRPr lang="uk-UA" dirty="0"/>
                    </a:p>
                    <a:p>
                      <a:endParaRPr lang="uk-UA" dirty="0"/>
                    </a:p>
                    <a:p>
                      <a:r>
                        <a:rPr lang="uk-UA" dirty="0"/>
                        <a:t>Дозвіл (Лісовий квиток, яка роль громад?)</a:t>
                      </a:r>
                    </a:p>
                  </a:txBody>
                  <a:tcPr/>
                </a:tc>
                <a:extLst>
                  <a:ext uri="{0D108BD9-81ED-4DB2-BD59-A6C34878D82A}">
                    <a16:rowId xmlns:a16="http://schemas.microsoft.com/office/drawing/2014/main" val="3449994327"/>
                  </a:ext>
                </a:extLst>
              </a:tr>
            </a:tbl>
          </a:graphicData>
        </a:graphic>
      </p:graphicFrame>
      <p:pic>
        <p:nvPicPr>
          <p:cNvPr id="6" name="Рисунок 5">
            <a:extLst>
              <a:ext uri="{FF2B5EF4-FFF2-40B4-BE49-F238E27FC236}">
                <a16:creationId xmlns:a16="http://schemas.microsoft.com/office/drawing/2014/main" id="{A08DF935-F65D-64C7-0A57-B973F8C1C022}"/>
              </a:ext>
            </a:extLst>
          </p:cNvPr>
          <p:cNvPicPr>
            <a:picLocks noChangeAspect="1"/>
          </p:cNvPicPr>
          <p:nvPr/>
        </p:nvPicPr>
        <p:blipFill>
          <a:blip r:embed="rId2"/>
          <a:stretch>
            <a:fillRect/>
          </a:stretch>
        </p:blipFill>
        <p:spPr>
          <a:xfrm>
            <a:off x="4808379" y="4776101"/>
            <a:ext cx="1020634" cy="1297416"/>
          </a:xfrm>
          <a:prstGeom prst="rect">
            <a:avLst/>
          </a:prstGeom>
        </p:spPr>
      </p:pic>
    </p:spTree>
    <p:extLst>
      <p:ext uri="{BB962C8B-B14F-4D97-AF65-F5344CB8AC3E}">
        <p14:creationId xmlns:p14="http://schemas.microsoft.com/office/powerpoint/2010/main" val="2826709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270467-4C79-7A72-908A-E266F64BEB66}"/>
              </a:ext>
            </a:extLst>
          </p:cNvPr>
          <p:cNvSpPr txBox="1"/>
          <p:nvPr/>
        </p:nvSpPr>
        <p:spPr>
          <a:xfrm>
            <a:off x="501893" y="5160816"/>
            <a:ext cx="4916424" cy="709933"/>
          </a:xfrm>
          <a:prstGeom prst="rect">
            <a:avLst/>
          </a:prstGeom>
        </p:spPr>
        <p:txBody>
          <a:bodyPr vert="horz" lIns="91440" tIns="45720" rIns="91440" bIns="45720" rtlCol="0">
            <a:normAutofit fontScale="55000" lnSpcReduction="20000"/>
          </a:bodyPr>
          <a:lstStyle/>
          <a:p>
            <a:pPr indent="-228600">
              <a:lnSpc>
                <a:spcPct val="120000"/>
              </a:lnSpc>
              <a:spcAft>
                <a:spcPts val="600"/>
              </a:spcAft>
              <a:buFont typeface="Arial" panose="020B0604020202020204" pitchFamily="34" charset="0"/>
              <a:buChar char="•"/>
            </a:pPr>
            <a:r>
              <a:rPr lang="en-US" dirty="0"/>
              <a:t>https://ror.gov.ua/rishennya-oblasnoyi-radi-5-sklikannya/_255_pro_pogodzhennja_maksimalnih_norm_bezoplatnogo_zboru_dikoroslih_trav%E2%80%99janih_roslin_kv%D1%96t%D1%96v_jag%D1%96d_gor%D1%96h%D1%96v_grib%D1%96v_tosczo</a:t>
            </a:r>
          </a:p>
        </p:txBody>
      </p:sp>
      <p:pic>
        <p:nvPicPr>
          <p:cNvPr id="5" name="Рисунок 4">
            <a:extLst>
              <a:ext uri="{FF2B5EF4-FFF2-40B4-BE49-F238E27FC236}">
                <a16:creationId xmlns:a16="http://schemas.microsoft.com/office/drawing/2014/main" id="{955B7175-EC28-E73E-12C6-EEAD6B9E5792}"/>
              </a:ext>
            </a:extLst>
          </p:cNvPr>
          <p:cNvPicPr>
            <a:picLocks noChangeAspect="1"/>
          </p:cNvPicPr>
          <p:nvPr/>
        </p:nvPicPr>
        <p:blipFill>
          <a:blip r:embed="rId2"/>
          <a:srcRect l="7994" t="9670" r="29698" b="4469"/>
          <a:stretch/>
        </p:blipFill>
        <p:spPr>
          <a:xfrm>
            <a:off x="337181" y="82517"/>
            <a:ext cx="6193778" cy="4800982"/>
          </a:xfrm>
          <a:prstGeom prst="rect">
            <a:avLst/>
          </a:prstGeom>
        </p:spPr>
      </p:pic>
      <p:pic>
        <p:nvPicPr>
          <p:cNvPr id="9" name="Рисунок 8">
            <a:extLst>
              <a:ext uri="{FF2B5EF4-FFF2-40B4-BE49-F238E27FC236}">
                <a16:creationId xmlns:a16="http://schemas.microsoft.com/office/drawing/2014/main" id="{BF192B44-A5F8-CBF8-816B-705FA78CBE35}"/>
              </a:ext>
            </a:extLst>
          </p:cNvPr>
          <p:cNvPicPr>
            <a:picLocks noChangeAspect="1"/>
          </p:cNvPicPr>
          <p:nvPr/>
        </p:nvPicPr>
        <p:blipFill>
          <a:blip r:embed="rId3"/>
          <a:srcRect l="12857" t="23003" r="13297" b="4468"/>
          <a:stretch/>
        </p:blipFill>
        <p:spPr>
          <a:xfrm>
            <a:off x="5920209" y="2974312"/>
            <a:ext cx="5934610" cy="3376246"/>
          </a:xfrm>
          <a:prstGeom prst="rect">
            <a:avLst/>
          </a:prstGeom>
        </p:spPr>
      </p:pic>
      <p:sp>
        <p:nvSpPr>
          <p:cNvPr id="11" name="TextBox 10">
            <a:extLst>
              <a:ext uri="{FF2B5EF4-FFF2-40B4-BE49-F238E27FC236}">
                <a16:creationId xmlns:a16="http://schemas.microsoft.com/office/drawing/2014/main" id="{29C71ACD-32E4-D731-7A76-160638D13B48}"/>
              </a:ext>
            </a:extLst>
          </p:cNvPr>
          <p:cNvSpPr txBox="1"/>
          <p:nvPr/>
        </p:nvSpPr>
        <p:spPr>
          <a:xfrm>
            <a:off x="6714491" y="1074126"/>
            <a:ext cx="6094324" cy="246221"/>
          </a:xfrm>
          <a:prstGeom prst="rect">
            <a:avLst/>
          </a:prstGeom>
          <a:noFill/>
        </p:spPr>
        <p:txBody>
          <a:bodyPr wrap="square">
            <a:spAutoFit/>
          </a:bodyPr>
          <a:lstStyle/>
          <a:p>
            <a:r>
              <a:rPr lang="en-AU" sz="1000" dirty="0"/>
              <a:t>https://zakon-pro.ligazakon.net/document/XA070046?land=UA&amp;context=UA&amp;an=16</a:t>
            </a:r>
            <a:endParaRPr lang="uk-UA" sz="1000" dirty="0"/>
          </a:p>
        </p:txBody>
      </p:sp>
    </p:spTree>
    <p:extLst>
      <p:ext uri="{BB962C8B-B14F-4D97-AF65-F5344CB8AC3E}">
        <p14:creationId xmlns:p14="http://schemas.microsoft.com/office/powerpoint/2010/main" val="4277160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3FB68-625C-7171-14D1-3C1AA191292B}"/>
              </a:ext>
            </a:extLst>
          </p:cNvPr>
          <p:cNvSpPr>
            <a:spLocks noGrp="1"/>
          </p:cNvSpPr>
          <p:nvPr>
            <p:ph type="title"/>
          </p:nvPr>
        </p:nvSpPr>
        <p:spPr>
          <a:xfrm>
            <a:off x="612648" y="276265"/>
            <a:ext cx="10653578" cy="803505"/>
          </a:xfrm>
        </p:spPr>
        <p:txBody>
          <a:bodyPr/>
          <a:lstStyle/>
          <a:p>
            <a:r>
              <a:rPr lang="uk-UA" dirty="0"/>
              <a:t>Податковий кодекс України</a:t>
            </a:r>
          </a:p>
        </p:txBody>
      </p:sp>
      <p:graphicFrame>
        <p:nvGraphicFramePr>
          <p:cNvPr id="5" name="Таблиця 4">
            <a:extLst>
              <a:ext uri="{FF2B5EF4-FFF2-40B4-BE49-F238E27FC236}">
                <a16:creationId xmlns:a16="http://schemas.microsoft.com/office/drawing/2014/main" id="{7C78B2DC-AC41-EEE3-C480-077BEA631749}"/>
              </a:ext>
            </a:extLst>
          </p:cNvPr>
          <p:cNvGraphicFramePr>
            <a:graphicFrameLocks noGrp="1"/>
          </p:cNvGraphicFramePr>
          <p:nvPr/>
        </p:nvGraphicFramePr>
        <p:xfrm>
          <a:off x="580417" y="1079770"/>
          <a:ext cx="11031165" cy="4235777"/>
        </p:xfrm>
        <a:graphic>
          <a:graphicData uri="http://schemas.openxmlformats.org/drawingml/2006/table">
            <a:tbl>
              <a:tblPr firstRow="1" bandRow="1">
                <a:tableStyleId>{5C22544A-7EE6-4342-B048-85BDC9FD1C3A}</a:tableStyleId>
              </a:tblPr>
              <a:tblGrid>
                <a:gridCol w="3677055">
                  <a:extLst>
                    <a:ext uri="{9D8B030D-6E8A-4147-A177-3AD203B41FA5}">
                      <a16:colId xmlns:a16="http://schemas.microsoft.com/office/drawing/2014/main" val="4128294873"/>
                    </a:ext>
                  </a:extLst>
                </a:gridCol>
                <a:gridCol w="3677055">
                  <a:extLst>
                    <a:ext uri="{9D8B030D-6E8A-4147-A177-3AD203B41FA5}">
                      <a16:colId xmlns:a16="http://schemas.microsoft.com/office/drawing/2014/main" val="2940762494"/>
                    </a:ext>
                  </a:extLst>
                </a:gridCol>
                <a:gridCol w="3677055">
                  <a:extLst>
                    <a:ext uri="{9D8B030D-6E8A-4147-A177-3AD203B41FA5}">
                      <a16:colId xmlns:a16="http://schemas.microsoft.com/office/drawing/2014/main" val="1001520089"/>
                    </a:ext>
                  </a:extLst>
                </a:gridCol>
              </a:tblGrid>
              <a:tr h="669617">
                <a:tc>
                  <a:txBody>
                    <a:bodyPr/>
                    <a:lstStyle/>
                    <a:p>
                      <a:endParaRPr lang="uk-UA" dirty="0"/>
                    </a:p>
                  </a:txBody>
                  <a:tcPr/>
                </a:tc>
                <a:tc>
                  <a:txBody>
                    <a:bodyPr/>
                    <a:lstStyle/>
                    <a:p>
                      <a:r>
                        <a:rPr lang="ru-RU" sz="1800" b="0" i="0" kern="1200" dirty="0" err="1">
                          <a:solidFill>
                            <a:schemeClr val="lt1"/>
                          </a:solidFill>
                          <a:effectLst/>
                          <a:latin typeface="+mn-lt"/>
                          <a:ea typeface="+mn-ea"/>
                          <a:cs typeface="+mn-cs"/>
                        </a:rPr>
                        <a:t>Стосується</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використання</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недеревних</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ресурсів</a:t>
                      </a:r>
                      <a:endParaRPr lang="uk-UA" dirty="0"/>
                    </a:p>
                  </a:txBody>
                  <a:tcPr/>
                </a:tc>
                <a:tc>
                  <a:txBody>
                    <a:bodyPr/>
                    <a:lstStyle/>
                    <a:p>
                      <a:r>
                        <a:rPr lang="uk-UA" dirty="0"/>
                        <a:t>Місцевий бюджет</a:t>
                      </a:r>
                    </a:p>
                  </a:txBody>
                  <a:tcPr/>
                </a:tc>
                <a:extLst>
                  <a:ext uri="{0D108BD9-81ED-4DB2-BD59-A6C34878D82A}">
                    <a16:rowId xmlns:a16="http://schemas.microsoft.com/office/drawing/2014/main" val="1619367558"/>
                  </a:ext>
                </a:extLst>
              </a:tr>
              <a:tr h="669617">
                <a:tc>
                  <a:txBody>
                    <a:bodyPr/>
                    <a:lstStyle/>
                    <a:p>
                      <a:r>
                        <a:rPr lang="ru-RU" sz="1800" b="0" i="0" kern="1200" dirty="0" err="1">
                          <a:solidFill>
                            <a:schemeClr val="dk1"/>
                          </a:solidFill>
                          <a:effectLst/>
                          <a:latin typeface="+mn-lt"/>
                          <a:ea typeface="+mn-ea"/>
                          <a:cs typeface="+mn-cs"/>
                        </a:rPr>
                        <a:t>податок</a:t>
                      </a:r>
                      <a:r>
                        <a:rPr lang="ru-RU" sz="1800" b="0" i="0" kern="1200" dirty="0">
                          <a:solidFill>
                            <a:schemeClr val="dk1"/>
                          </a:solidFill>
                          <a:effectLst/>
                          <a:latin typeface="+mn-lt"/>
                          <a:ea typeface="+mn-ea"/>
                          <a:cs typeface="+mn-cs"/>
                        </a:rPr>
                        <a:t> на доходи </a:t>
                      </a:r>
                      <a:r>
                        <a:rPr lang="ru-RU" sz="1800" b="0" i="0" kern="1200" dirty="0" err="1">
                          <a:solidFill>
                            <a:schemeClr val="dk1"/>
                          </a:solidFill>
                          <a:effectLst/>
                          <a:latin typeface="+mn-lt"/>
                          <a:ea typeface="+mn-ea"/>
                          <a:cs typeface="+mn-cs"/>
                        </a:rPr>
                        <a:t>фізичних</a:t>
                      </a:r>
                      <a:r>
                        <a:rPr lang="ru-RU" sz="1800" b="0" i="0" kern="1200" dirty="0">
                          <a:solidFill>
                            <a:schemeClr val="dk1"/>
                          </a:solidFill>
                          <a:effectLst/>
                          <a:latin typeface="+mn-lt"/>
                          <a:ea typeface="+mn-ea"/>
                          <a:cs typeface="+mn-cs"/>
                        </a:rPr>
                        <a:t> </a:t>
                      </a:r>
                      <a:r>
                        <a:rPr lang="ru-RU" sz="1800" b="0" i="0" kern="1200" dirty="0" err="1">
                          <a:solidFill>
                            <a:schemeClr val="dk1"/>
                          </a:solidFill>
                          <a:effectLst/>
                          <a:latin typeface="+mn-lt"/>
                          <a:ea typeface="+mn-ea"/>
                          <a:cs typeface="+mn-cs"/>
                        </a:rPr>
                        <a:t>осіб</a:t>
                      </a:r>
                      <a:endParaRPr lang="uk-UA" dirty="0"/>
                    </a:p>
                  </a:txBody>
                  <a:tcPr/>
                </a:tc>
                <a:tc>
                  <a:txBody>
                    <a:bodyPr/>
                    <a:lstStyle/>
                    <a:p>
                      <a:r>
                        <a:rPr lang="uk-UA" dirty="0"/>
                        <a:t>Використаних для власних потреб – не вимагає ліміту, проте вимагає лісовий квиток</a:t>
                      </a:r>
                    </a:p>
                  </a:txBody>
                  <a:tcPr/>
                </a:tc>
                <a:tc>
                  <a:txBody>
                    <a:bodyPr/>
                    <a:lstStyle/>
                    <a:p>
                      <a:r>
                        <a:rPr lang="uk-UA" dirty="0"/>
                        <a:t>60 відсотків податку на доходи фізичних осіб</a:t>
                      </a:r>
                    </a:p>
                  </a:txBody>
                  <a:tcPr/>
                </a:tc>
                <a:extLst>
                  <a:ext uri="{0D108BD9-81ED-4DB2-BD59-A6C34878D82A}">
                    <a16:rowId xmlns:a16="http://schemas.microsoft.com/office/drawing/2014/main" val="615931279"/>
                  </a:ext>
                </a:extLst>
              </a:tr>
              <a:tr h="669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Рентна плата за спеціальне використання лісових ресурсів</a:t>
                      </a:r>
                    </a:p>
                    <a:p>
                      <a:endParaRPr lang="uk-UA" dirty="0"/>
                    </a:p>
                  </a:txBody>
                  <a:tcPr/>
                </a:tc>
                <a:tc>
                  <a:txBody>
                    <a:bodyPr/>
                    <a:lstStyle/>
                    <a:p>
                      <a:r>
                        <a:rPr lang="uk-UA" dirty="0"/>
                        <a:t>Не стосується відповідно до законодавства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37 відсотків рентної плати за спеціальне використання лісових ресурсів у </a:t>
                      </a:r>
                      <a:r>
                        <a:rPr lang="uk-UA" b="1" dirty="0"/>
                        <a:t>частині деревини, заготовленої у порядку рубок головного користування </a:t>
                      </a:r>
                    </a:p>
                    <a:p>
                      <a:endParaRPr lang="uk-UA" dirty="0"/>
                    </a:p>
                  </a:txBody>
                  <a:tcPr/>
                </a:tc>
                <a:extLst>
                  <a:ext uri="{0D108BD9-81ED-4DB2-BD59-A6C34878D82A}">
                    <a16:rowId xmlns:a16="http://schemas.microsoft.com/office/drawing/2014/main" val="3277798885"/>
                  </a:ext>
                </a:extLst>
              </a:tr>
              <a:tr h="669617">
                <a:tc>
                  <a:txBody>
                    <a:bodyPr/>
                    <a:lstStyle/>
                    <a:p>
                      <a:r>
                        <a:rPr lang="uk-UA" dirty="0"/>
                        <a:t>Місцеві податки та збори (туристичний збір, за паркування </a:t>
                      </a:r>
                      <a:r>
                        <a:rPr lang="uk-UA" dirty="0" err="1"/>
                        <a:t>трансопрту</a:t>
                      </a:r>
                      <a:r>
                        <a:rPr lang="uk-UA" dirty="0"/>
                        <a:t>)</a:t>
                      </a:r>
                    </a:p>
                  </a:txBody>
                  <a:tcPr/>
                </a:tc>
                <a:tc>
                  <a:txBody>
                    <a:bodyPr/>
                    <a:lstStyle/>
                    <a:p>
                      <a:r>
                        <a:rPr lang="uk-UA" dirty="0"/>
                        <a:t>Не стосується</a:t>
                      </a:r>
                    </a:p>
                  </a:txBody>
                  <a:tcPr/>
                </a:tc>
                <a:tc>
                  <a:txBody>
                    <a:bodyPr/>
                    <a:lstStyle/>
                    <a:p>
                      <a:r>
                        <a:rPr lang="uk-UA" dirty="0"/>
                        <a:t>100 % надходить у бюджет місцевий</a:t>
                      </a:r>
                    </a:p>
                  </a:txBody>
                  <a:tcPr/>
                </a:tc>
                <a:extLst>
                  <a:ext uri="{0D108BD9-81ED-4DB2-BD59-A6C34878D82A}">
                    <a16:rowId xmlns:a16="http://schemas.microsoft.com/office/drawing/2014/main" val="1523086762"/>
                  </a:ext>
                </a:extLst>
              </a:tr>
            </a:tbl>
          </a:graphicData>
        </a:graphic>
      </p:graphicFrame>
      <p:pic>
        <p:nvPicPr>
          <p:cNvPr id="6" name="Рисунок 5">
            <a:extLst>
              <a:ext uri="{FF2B5EF4-FFF2-40B4-BE49-F238E27FC236}">
                <a16:creationId xmlns:a16="http://schemas.microsoft.com/office/drawing/2014/main" id="{1996A043-3263-F412-14E1-A723E69C61B7}"/>
              </a:ext>
            </a:extLst>
          </p:cNvPr>
          <p:cNvPicPr>
            <a:picLocks noChangeAspect="1"/>
          </p:cNvPicPr>
          <p:nvPr/>
        </p:nvPicPr>
        <p:blipFill>
          <a:blip r:embed="rId2"/>
          <a:stretch>
            <a:fillRect/>
          </a:stretch>
        </p:blipFill>
        <p:spPr>
          <a:xfrm flipH="1">
            <a:off x="492249" y="5315547"/>
            <a:ext cx="1542453" cy="1542453"/>
          </a:xfrm>
          <a:prstGeom prst="rect">
            <a:avLst/>
          </a:prstGeom>
        </p:spPr>
      </p:pic>
      <p:sp>
        <p:nvSpPr>
          <p:cNvPr id="7" name="TextBox 6">
            <a:extLst>
              <a:ext uri="{FF2B5EF4-FFF2-40B4-BE49-F238E27FC236}">
                <a16:creationId xmlns:a16="http://schemas.microsoft.com/office/drawing/2014/main" id="{43C7FDEC-6624-A2FC-2D77-FA4558906241}"/>
              </a:ext>
            </a:extLst>
          </p:cNvPr>
          <p:cNvSpPr txBox="1"/>
          <p:nvPr/>
        </p:nvSpPr>
        <p:spPr>
          <a:xfrm>
            <a:off x="2120630" y="5573949"/>
            <a:ext cx="9490952" cy="1200329"/>
          </a:xfrm>
          <a:prstGeom prst="rect">
            <a:avLst/>
          </a:prstGeom>
          <a:noFill/>
        </p:spPr>
        <p:txBody>
          <a:bodyPr wrap="square" rtlCol="0">
            <a:spAutoFit/>
          </a:bodyPr>
          <a:lstStyle/>
          <a:p>
            <a:r>
              <a:rPr lang="uk-UA" dirty="0"/>
              <a:t>Ким, куди і як сплачується рентний платіж за спеціальне використання </a:t>
            </a:r>
            <a:r>
              <a:rPr lang="uk-UA" dirty="0" err="1"/>
              <a:t>дикоросів</a:t>
            </a:r>
            <a:r>
              <a:rPr lang="uk-UA" dirty="0"/>
              <a:t>?</a:t>
            </a:r>
          </a:p>
          <a:p>
            <a:endParaRPr lang="uk-UA" dirty="0"/>
          </a:p>
          <a:p>
            <a:r>
              <a:rPr lang="uk-UA" dirty="0"/>
              <a:t>Як оцінити дохід понад максимально встановлені норми безоплатного збору з якого сплачувати податок з доходів?</a:t>
            </a:r>
          </a:p>
        </p:txBody>
      </p:sp>
    </p:spTree>
    <p:extLst>
      <p:ext uri="{BB962C8B-B14F-4D97-AF65-F5344CB8AC3E}">
        <p14:creationId xmlns:p14="http://schemas.microsoft.com/office/powerpoint/2010/main" val="387407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3FB68-625C-7171-14D1-3C1AA191292B}"/>
              </a:ext>
            </a:extLst>
          </p:cNvPr>
          <p:cNvSpPr>
            <a:spLocks noGrp="1"/>
          </p:cNvSpPr>
          <p:nvPr>
            <p:ph type="title"/>
          </p:nvPr>
        </p:nvSpPr>
        <p:spPr>
          <a:xfrm>
            <a:off x="612648" y="276265"/>
            <a:ext cx="10653578" cy="803505"/>
          </a:xfrm>
        </p:spPr>
        <p:txBody>
          <a:bodyPr/>
          <a:lstStyle/>
          <a:p>
            <a:r>
              <a:rPr lang="uk-UA" dirty="0"/>
              <a:t>Податковий кодекс України</a:t>
            </a:r>
          </a:p>
        </p:txBody>
      </p:sp>
      <p:graphicFrame>
        <p:nvGraphicFramePr>
          <p:cNvPr id="5" name="Таблиця 4">
            <a:extLst>
              <a:ext uri="{FF2B5EF4-FFF2-40B4-BE49-F238E27FC236}">
                <a16:creationId xmlns:a16="http://schemas.microsoft.com/office/drawing/2014/main" id="{7C78B2DC-AC41-EEE3-C480-077BEA631749}"/>
              </a:ext>
            </a:extLst>
          </p:cNvPr>
          <p:cNvGraphicFramePr>
            <a:graphicFrameLocks noGrp="1"/>
          </p:cNvGraphicFramePr>
          <p:nvPr/>
        </p:nvGraphicFramePr>
        <p:xfrm>
          <a:off x="580417" y="1079770"/>
          <a:ext cx="11031165" cy="4235777"/>
        </p:xfrm>
        <a:graphic>
          <a:graphicData uri="http://schemas.openxmlformats.org/drawingml/2006/table">
            <a:tbl>
              <a:tblPr firstRow="1" bandRow="1">
                <a:tableStyleId>{5C22544A-7EE6-4342-B048-85BDC9FD1C3A}</a:tableStyleId>
              </a:tblPr>
              <a:tblGrid>
                <a:gridCol w="3677055">
                  <a:extLst>
                    <a:ext uri="{9D8B030D-6E8A-4147-A177-3AD203B41FA5}">
                      <a16:colId xmlns:a16="http://schemas.microsoft.com/office/drawing/2014/main" val="4128294873"/>
                    </a:ext>
                  </a:extLst>
                </a:gridCol>
                <a:gridCol w="3677055">
                  <a:extLst>
                    <a:ext uri="{9D8B030D-6E8A-4147-A177-3AD203B41FA5}">
                      <a16:colId xmlns:a16="http://schemas.microsoft.com/office/drawing/2014/main" val="2940762494"/>
                    </a:ext>
                  </a:extLst>
                </a:gridCol>
                <a:gridCol w="3677055">
                  <a:extLst>
                    <a:ext uri="{9D8B030D-6E8A-4147-A177-3AD203B41FA5}">
                      <a16:colId xmlns:a16="http://schemas.microsoft.com/office/drawing/2014/main" val="1001520089"/>
                    </a:ext>
                  </a:extLst>
                </a:gridCol>
              </a:tblGrid>
              <a:tr h="669617">
                <a:tc>
                  <a:txBody>
                    <a:bodyPr/>
                    <a:lstStyle/>
                    <a:p>
                      <a:endParaRPr lang="uk-UA" dirty="0"/>
                    </a:p>
                  </a:txBody>
                  <a:tcPr/>
                </a:tc>
                <a:tc>
                  <a:txBody>
                    <a:bodyPr/>
                    <a:lstStyle/>
                    <a:p>
                      <a:r>
                        <a:rPr lang="ru-RU" sz="1800" b="0" i="0" kern="1200" dirty="0" err="1">
                          <a:solidFill>
                            <a:schemeClr val="lt1"/>
                          </a:solidFill>
                          <a:effectLst/>
                          <a:latin typeface="+mn-lt"/>
                          <a:ea typeface="+mn-ea"/>
                          <a:cs typeface="+mn-cs"/>
                        </a:rPr>
                        <a:t>Стосується</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використання</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недеревних</a:t>
                      </a:r>
                      <a:r>
                        <a:rPr lang="ru-RU" sz="1800" b="0" i="0" kern="1200" dirty="0">
                          <a:solidFill>
                            <a:schemeClr val="lt1"/>
                          </a:solidFill>
                          <a:effectLst/>
                          <a:latin typeface="+mn-lt"/>
                          <a:ea typeface="+mn-ea"/>
                          <a:cs typeface="+mn-cs"/>
                        </a:rPr>
                        <a:t> </a:t>
                      </a:r>
                      <a:r>
                        <a:rPr lang="ru-RU" sz="1800" b="0" i="0" kern="1200" dirty="0" err="1">
                          <a:solidFill>
                            <a:schemeClr val="lt1"/>
                          </a:solidFill>
                          <a:effectLst/>
                          <a:latin typeface="+mn-lt"/>
                          <a:ea typeface="+mn-ea"/>
                          <a:cs typeface="+mn-cs"/>
                        </a:rPr>
                        <a:t>ресурсів</a:t>
                      </a:r>
                      <a:endParaRPr lang="uk-UA" dirty="0"/>
                    </a:p>
                  </a:txBody>
                  <a:tcPr/>
                </a:tc>
                <a:tc>
                  <a:txBody>
                    <a:bodyPr/>
                    <a:lstStyle/>
                    <a:p>
                      <a:r>
                        <a:rPr lang="uk-UA" dirty="0"/>
                        <a:t>Місцевий бюджет</a:t>
                      </a:r>
                    </a:p>
                  </a:txBody>
                  <a:tcPr/>
                </a:tc>
                <a:extLst>
                  <a:ext uri="{0D108BD9-81ED-4DB2-BD59-A6C34878D82A}">
                    <a16:rowId xmlns:a16="http://schemas.microsoft.com/office/drawing/2014/main" val="1619367558"/>
                  </a:ext>
                </a:extLst>
              </a:tr>
              <a:tr h="669617">
                <a:tc>
                  <a:txBody>
                    <a:bodyPr/>
                    <a:lstStyle/>
                    <a:p>
                      <a:r>
                        <a:rPr lang="ru-RU" sz="1800" b="0" i="0" kern="1200" dirty="0" err="1">
                          <a:solidFill>
                            <a:schemeClr val="dk1"/>
                          </a:solidFill>
                          <a:effectLst/>
                          <a:latin typeface="+mn-lt"/>
                          <a:ea typeface="+mn-ea"/>
                          <a:cs typeface="+mn-cs"/>
                        </a:rPr>
                        <a:t>податок</a:t>
                      </a:r>
                      <a:r>
                        <a:rPr lang="ru-RU" sz="1800" b="0" i="0" kern="1200" dirty="0">
                          <a:solidFill>
                            <a:schemeClr val="dk1"/>
                          </a:solidFill>
                          <a:effectLst/>
                          <a:latin typeface="+mn-lt"/>
                          <a:ea typeface="+mn-ea"/>
                          <a:cs typeface="+mn-cs"/>
                        </a:rPr>
                        <a:t> на доходи </a:t>
                      </a:r>
                      <a:r>
                        <a:rPr lang="ru-RU" sz="1800" b="0" i="0" kern="1200" dirty="0" err="1">
                          <a:solidFill>
                            <a:schemeClr val="dk1"/>
                          </a:solidFill>
                          <a:effectLst/>
                          <a:latin typeface="+mn-lt"/>
                          <a:ea typeface="+mn-ea"/>
                          <a:cs typeface="+mn-cs"/>
                        </a:rPr>
                        <a:t>фізичних</a:t>
                      </a:r>
                      <a:r>
                        <a:rPr lang="ru-RU" sz="1800" b="0" i="0" kern="1200" dirty="0">
                          <a:solidFill>
                            <a:schemeClr val="dk1"/>
                          </a:solidFill>
                          <a:effectLst/>
                          <a:latin typeface="+mn-lt"/>
                          <a:ea typeface="+mn-ea"/>
                          <a:cs typeface="+mn-cs"/>
                        </a:rPr>
                        <a:t> </a:t>
                      </a:r>
                      <a:r>
                        <a:rPr lang="ru-RU" sz="1800" b="0" i="0" kern="1200" dirty="0" err="1">
                          <a:solidFill>
                            <a:schemeClr val="dk1"/>
                          </a:solidFill>
                          <a:effectLst/>
                          <a:latin typeface="+mn-lt"/>
                          <a:ea typeface="+mn-ea"/>
                          <a:cs typeface="+mn-cs"/>
                        </a:rPr>
                        <a:t>осіб</a:t>
                      </a:r>
                      <a:endParaRPr lang="uk-UA" dirty="0"/>
                    </a:p>
                  </a:txBody>
                  <a:tcPr/>
                </a:tc>
                <a:tc>
                  <a:txBody>
                    <a:bodyPr/>
                    <a:lstStyle/>
                    <a:p>
                      <a:r>
                        <a:rPr lang="uk-UA" dirty="0"/>
                        <a:t>Використаних для власних потреб – не вимагає ліміту, проте вимагає лісовий квиток</a:t>
                      </a:r>
                    </a:p>
                  </a:txBody>
                  <a:tcPr/>
                </a:tc>
                <a:tc>
                  <a:txBody>
                    <a:bodyPr/>
                    <a:lstStyle/>
                    <a:p>
                      <a:r>
                        <a:rPr lang="uk-UA" dirty="0"/>
                        <a:t>60 відсотків податку на доходи фізичних осіб</a:t>
                      </a:r>
                    </a:p>
                  </a:txBody>
                  <a:tcPr/>
                </a:tc>
                <a:extLst>
                  <a:ext uri="{0D108BD9-81ED-4DB2-BD59-A6C34878D82A}">
                    <a16:rowId xmlns:a16="http://schemas.microsoft.com/office/drawing/2014/main" val="615931279"/>
                  </a:ext>
                </a:extLst>
              </a:tr>
              <a:tr h="669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Рентна плата за спеціальне використання лісових ресурсів</a:t>
                      </a:r>
                    </a:p>
                    <a:p>
                      <a:endParaRPr lang="uk-UA" dirty="0"/>
                    </a:p>
                  </a:txBody>
                  <a:tcPr/>
                </a:tc>
                <a:tc>
                  <a:txBody>
                    <a:bodyPr/>
                    <a:lstStyle/>
                    <a:p>
                      <a:r>
                        <a:rPr lang="uk-UA" dirty="0"/>
                        <a:t>Не стосується відповідно до законодавства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37 відсотків рентної плати за спеціальне використання лісових ресурсів у </a:t>
                      </a:r>
                      <a:r>
                        <a:rPr lang="uk-UA" b="1" dirty="0"/>
                        <a:t>частині деревини, заготовленої у порядку рубок головного користування </a:t>
                      </a:r>
                    </a:p>
                    <a:p>
                      <a:endParaRPr lang="uk-UA" dirty="0"/>
                    </a:p>
                  </a:txBody>
                  <a:tcPr/>
                </a:tc>
                <a:extLst>
                  <a:ext uri="{0D108BD9-81ED-4DB2-BD59-A6C34878D82A}">
                    <a16:rowId xmlns:a16="http://schemas.microsoft.com/office/drawing/2014/main" val="3277798885"/>
                  </a:ext>
                </a:extLst>
              </a:tr>
              <a:tr h="669617">
                <a:tc>
                  <a:txBody>
                    <a:bodyPr/>
                    <a:lstStyle/>
                    <a:p>
                      <a:r>
                        <a:rPr lang="uk-UA" dirty="0"/>
                        <a:t>Місцеві податки та збори (туристичний збір, за паркування </a:t>
                      </a:r>
                      <a:r>
                        <a:rPr lang="uk-UA" dirty="0" err="1"/>
                        <a:t>трансопрту</a:t>
                      </a:r>
                      <a:r>
                        <a:rPr lang="uk-UA" dirty="0"/>
                        <a:t>)</a:t>
                      </a:r>
                    </a:p>
                  </a:txBody>
                  <a:tcPr/>
                </a:tc>
                <a:tc>
                  <a:txBody>
                    <a:bodyPr/>
                    <a:lstStyle/>
                    <a:p>
                      <a:r>
                        <a:rPr lang="uk-UA" dirty="0"/>
                        <a:t>Не стосується</a:t>
                      </a:r>
                    </a:p>
                  </a:txBody>
                  <a:tcPr/>
                </a:tc>
                <a:tc>
                  <a:txBody>
                    <a:bodyPr/>
                    <a:lstStyle/>
                    <a:p>
                      <a:r>
                        <a:rPr lang="uk-UA" dirty="0"/>
                        <a:t>100 % надходить у бюджет місцевий</a:t>
                      </a:r>
                    </a:p>
                  </a:txBody>
                  <a:tcPr/>
                </a:tc>
                <a:extLst>
                  <a:ext uri="{0D108BD9-81ED-4DB2-BD59-A6C34878D82A}">
                    <a16:rowId xmlns:a16="http://schemas.microsoft.com/office/drawing/2014/main" val="1523086762"/>
                  </a:ext>
                </a:extLst>
              </a:tr>
            </a:tbl>
          </a:graphicData>
        </a:graphic>
      </p:graphicFrame>
      <p:pic>
        <p:nvPicPr>
          <p:cNvPr id="6" name="Рисунок 5">
            <a:extLst>
              <a:ext uri="{FF2B5EF4-FFF2-40B4-BE49-F238E27FC236}">
                <a16:creationId xmlns:a16="http://schemas.microsoft.com/office/drawing/2014/main" id="{1996A043-3263-F412-14E1-A723E69C61B7}"/>
              </a:ext>
            </a:extLst>
          </p:cNvPr>
          <p:cNvPicPr>
            <a:picLocks noChangeAspect="1"/>
          </p:cNvPicPr>
          <p:nvPr/>
        </p:nvPicPr>
        <p:blipFill>
          <a:blip r:embed="rId2"/>
          <a:stretch>
            <a:fillRect/>
          </a:stretch>
        </p:blipFill>
        <p:spPr>
          <a:xfrm flipH="1">
            <a:off x="492249" y="5315547"/>
            <a:ext cx="1542453" cy="1542453"/>
          </a:xfrm>
          <a:prstGeom prst="rect">
            <a:avLst/>
          </a:prstGeom>
        </p:spPr>
      </p:pic>
      <p:sp>
        <p:nvSpPr>
          <p:cNvPr id="7" name="TextBox 6">
            <a:extLst>
              <a:ext uri="{FF2B5EF4-FFF2-40B4-BE49-F238E27FC236}">
                <a16:creationId xmlns:a16="http://schemas.microsoft.com/office/drawing/2014/main" id="{43C7FDEC-6624-A2FC-2D77-FA4558906241}"/>
              </a:ext>
            </a:extLst>
          </p:cNvPr>
          <p:cNvSpPr txBox="1"/>
          <p:nvPr/>
        </p:nvSpPr>
        <p:spPr>
          <a:xfrm>
            <a:off x="2120630" y="5573949"/>
            <a:ext cx="9490952" cy="1200329"/>
          </a:xfrm>
          <a:prstGeom prst="rect">
            <a:avLst/>
          </a:prstGeom>
          <a:noFill/>
        </p:spPr>
        <p:txBody>
          <a:bodyPr wrap="square" rtlCol="0">
            <a:spAutoFit/>
          </a:bodyPr>
          <a:lstStyle/>
          <a:p>
            <a:r>
              <a:rPr lang="uk-UA" dirty="0"/>
              <a:t>Ким, куди і як сплачується рентний платіж за спеціальне використання </a:t>
            </a:r>
            <a:r>
              <a:rPr lang="uk-UA" dirty="0" err="1"/>
              <a:t>дикоросів</a:t>
            </a:r>
            <a:r>
              <a:rPr lang="uk-UA" dirty="0"/>
              <a:t>?</a:t>
            </a:r>
          </a:p>
          <a:p>
            <a:endParaRPr lang="uk-UA" dirty="0"/>
          </a:p>
          <a:p>
            <a:r>
              <a:rPr lang="uk-UA" dirty="0"/>
              <a:t>Як оцінити дохід понад максимально встановлені норми безоплатного збору з якого сплачувати податок з доходів?</a:t>
            </a:r>
          </a:p>
        </p:txBody>
      </p:sp>
    </p:spTree>
    <p:extLst>
      <p:ext uri="{BB962C8B-B14F-4D97-AF65-F5344CB8AC3E}">
        <p14:creationId xmlns:p14="http://schemas.microsoft.com/office/powerpoint/2010/main" val="376014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B6365C-D907-7E90-B1A8-8672D340F123}"/>
              </a:ext>
            </a:extLst>
          </p:cNvPr>
          <p:cNvSpPr>
            <a:spLocks noGrp="1"/>
          </p:cNvSpPr>
          <p:nvPr>
            <p:ph type="title"/>
          </p:nvPr>
        </p:nvSpPr>
        <p:spPr>
          <a:xfrm>
            <a:off x="174902" y="237355"/>
            <a:ext cx="11819301" cy="686773"/>
          </a:xfrm>
        </p:spPr>
        <p:txBody>
          <a:bodyPr>
            <a:normAutofit fontScale="90000"/>
          </a:bodyPr>
          <a:lstStyle/>
          <a:p>
            <a:r>
              <a:rPr lang="uk-UA" dirty="0"/>
              <a:t>Закон України «Про природно-заповідний фонд України»</a:t>
            </a:r>
          </a:p>
        </p:txBody>
      </p:sp>
      <p:sp>
        <p:nvSpPr>
          <p:cNvPr id="3" name="Місце для вмісту 2">
            <a:extLst>
              <a:ext uri="{FF2B5EF4-FFF2-40B4-BE49-F238E27FC236}">
                <a16:creationId xmlns:a16="http://schemas.microsoft.com/office/drawing/2014/main" id="{B15F249D-648B-3C01-0B27-9061C349DCC9}"/>
              </a:ext>
            </a:extLst>
          </p:cNvPr>
          <p:cNvSpPr>
            <a:spLocks noGrp="1"/>
          </p:cNvSpPr>
          <p:nvPr>
            <p:ph idx="1"/>
          </p:nvPr>
        </p:nvSpPr>
        <p:spPr>
          <a:xfrm>
            <a:off x="262451" y="1028758"/>
            <a:ext cx="11644204" cy="5663871"/>
          </a:xfrm>
        </p:spPr>
        <p:txBody>
          <a:bodyPr>
            <a:normAutofit fontScale="55000" lnSpcReduction="20000"/>
          </a:bodyPr>
          <a:lstStyle/>
          <a:p>
            <a:pPr algn="just">
              <a:spcAft>
                <a:spcPts val="750"/>
              </a:spcAft>
              <a:buNone/>
            </a:pPr>
            <a:r>
              <a:rPr lang="ru-RU" sz="1800" b="1" i="0" u="none" strike="noStrike" dirty="0" err="1">
                <a:solidFill>
                  <a:srgbClr val="333333"/>
                </a:solidFill>
                <a:effectLst/>
                <a:latin typeface="Times New Roman" panose="02020603050405020304" pitchFamily="18" charset="0"/>
              </a:rPr>
              <a:t>Стаття</a:t>
            </a:r>
            <a:r>
              <a:rPr lang="ru-RU" sz="1800" b="1" i="0" u="none" strike="noStrike" dirty="0">
                <a:solidFill>
                  <a:srgbClr val="333333"/>
                </a:solidFill>
                <a:effectLst/>
                <a:latin typeface="Times New Roman" panose="02020603050405020304" pitchFamily="18" charset="0"/>
              </a:rPr>
              <a:t> 9</a:t>
            </a:r>
            <a:r>
              <a:rPr lang="ru-RU" sz="1800" b="1" i="0" u="none" strike="noStrike" baseline="30000" dirty="0">
                <a:solidFill>
                  <a:srgbClr val="333333"/>
                </a:solidFill>
                <a:effectLst/>
                <a:latin typeface="Times New Roman" panose="02020603050405020304" pitchFamily="18" charset="0"/>
              </a:rPr>
              <a:t>-1</a:t>
            </a:r>
            <a:r>
              <a:rPr lang="ru-RU" sz="1800" b="1" i="0" u="none" strike="noStrike" dirty="0">
                <a:solidFill>
                  <a:srgbClr val="333333"/>
                </a:solidFill>
                <a:effectLst/>
                <a:latin typeface="Times New Roman" panose="02020603050405020304" pitchFamily="18" charset="0"/>
              </a:rPr>
              <a:t>.</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a:t>
            </a:r>
          </a:p>
          <a:p>
            <a:pPr algn="just">
              <a:spcAft>
                <a:spcPts val="750"/>
              </a:spcAft>
              <a:buNone/>
            </a:pP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здійснюється</a:t>
            </a:r>
            <a:r>
              <a:rPr lang="ru-RU" b="0" i="0" dirty="0">
                <a:solidFill>
                  <a:srgbClr val="333333"/>
                </a:solidFill>
                <a:effectLst/>
                <a:latin typeface="Times New Roman" panose="02020603050405020304" pitchFamily="18" charset="0"/>
              </a:rPr>
              <a:t> в межах </a:t>
            </a:r>
            <a:r>
              <a:rPr lang="ru-RU" b="0" i="0" dirty="0" err="1">
                <a:solidFill>
                  <a:srgbClr val="333333"/>
                </a:solidFill>
                <a:effectLst/>
                <a:latin typeface="Times New Roman" panose="02020603050405020304" pitchFamily="18" charset="0"/>
              </a:rPr>
              <a:t>ліміту</a:t>
            </a:r>
            <a:r>
              <a:rPr lang="ru-RU" b="0" i="0" dirty="0">
                <a:solidFill>
                  <a:srgbClr val="333333"/>
                </a:solidFill>
                <a:effectLst/>
                <a:latin typeface="Times New Roman" panose="02020603050405020304" pitchFamily="18" charset="0"/>
              </a:rPr>
              <a:t> та на </a:t>
            </a:r>
            <a:r>
              <a:rPr lang="ru-RU" b="0" i="0" dirty="0" err="1">
                <a:solidFill>
                  <a:srgbClr val="333333"/>
                </a:solidFill>
                <a:effectLst/>
                <a:latin typeface="Times New Roman" panose="02020603050405020304" pitchFamily="18" charset="0"/>
              </a:rPr>
              <a:t>підставі</a:t>
            </a:r>
            <a:r>
              <a:rPr lang="ru-RU" b="0" i="0" dirty="0">
                <a:solidFill>
                  <a:srgbClr val="333333"/>
                </a:solidFill>
                <a:effectLst/>
                <a:latin typeface="Times New Roman" panose="02020603050405020304" pitchFamily="18" charset="0"/>
              </a:rPr>
              <a:t> дозволу на </a:t>
            </a: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a:t>
            </a:r>
          </a:p>
          <a:p>
            <a:pPr algn="just">
              <a:spcAft>
                <a:spcPts val="750"/>
              </a:spcAft>
              <a:buNone/>
            </a:pPr>
            <a:r>
              <a:rPr lang="ru-RU" b="0" i="0" dirty="0" err="1">
                <a:solidFill>
                  <a:srgbClr val="333333"/>
                </a:solidFill>
                <a:effectLst/>
                <a:latin typeface="Times New Roman" panose="02020603050405020304" pitchFamily="18" charset="0"/>
              </a:rPr>
              <a:t>Перелік</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встановлених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цим</a:t>
            </a:r>
            <a:r>
              <a:rPr lang="ru-RU" b="0" i="0" dirty="0">
                <a:solidFill>
                  <a:srgbClr val="333333"/>
                </a:solidFill>
                <a:effectLst/>
                <a:latin typeface="Times New Roman" panose="02020603050405020304" pitchFamily="18" charset="0"/>
              </a:rPr>
              <a:t> Законом </a:t>
            </a:r>
            <a:r>
              <a:rPr lang="ru-RU" b="0" i="0" dirty="0" err="1">
                <a:solidFill>
                  <a:srgbClr val="333333"/>
                </a:solidFill>
                <a:effectLst/>
                <a:latin typeface="Times New Roman" panose="02020603050405020304" pitchFamily="18" charset="0"/>
              </a:rPr>
              <a:t>видів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і порядок </a:t>
            </a:r>
            <a:r>
              <a:rPr lang="ru-RU" b="0" i="0" dirty="0" err="1">
                <a:solidFill>
                  <a:srgbClr val="333333"/>
                </a:solidFill>
                <a:effectLst/>
                <a:latin typeface="Times New Roman" panose="02020603050405020304" pitchFamily="18" charset="0"/>
              </a:rPr>
              <a:t>їх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визначаються</a:t>
            </a:r>
            <a:r>
              <a:rPr lang="ru-RU" b="0" i="0" dirty="0">
                <a:solidFill>
                  <a:srgbClr val="333333"/>
                </a:solidFill>
                <a:effectLst/>
                <a:latin typeface="Times New Roman" panose="02020603050405020304" pitchFamily="18" charset="0"/>
              </a:rPr>
              <a:t> режимом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a:t>
            </a:r>
          </a:p>
          <a:p>
            <a:pPr algn="just">
              <a:spcAft>
                <a:spcPts val="750"/>
              </a:spcAft>
              <a:buNone/>
            </a:pP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загальнодержавного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значення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здійснюється</a:t>
            </a:r>
            <a:r>
              <a:rPr lang="ru-RU" b="0" i="0" dirty="0">
                <a:solidFill>
                  <a:srgbClr val="333333"/>
                </a:solidFill>
                <a:effectLst/>
                <a:latin typeface="Times New Roman" panose="02020603050405020304" pitchFamily="18" charset="0"/>
              </a:rPr>
              <a:t> в межах </a:t>
            </a:r>
            <a:r>
              <a:rPr lang="ru-RU" b="0" i="0" dirty="0" err="1">
                <a:solidFill>
                  <a:srgbClr val="333333"/>
                </a:solidFill>
                <a:effectLst/>
                <a:latin typeface="Times New Roman" panose="02020603050405020304" pitchFamily="18" charset="0"/>
              </a:rPr>
              <a:t>ліміту</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затвердженого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центральним</a:t>
            </a:r>
            <a:r>
              <a:rPr lang="ru-RU" b="0" i="0" dirty="0">
                <a:solidFill>
                  <a:srgbClr val="333333"/>
                </a:solidFill>
                <a:effectLst/>
                <a:latin typeface="Times New Roman" panose="02020603050405020304" pitchFamily="18" charset="0"/>
              </a:rPr>
              <a:t> органом </a:t>
            </a:r>
            <a:r>
              <a:rPr lang="ru-RU" b="0" i="0" dirty="0" err="1">
                <a:solidFill>
                  <a:srgbClr val="333333"/>
                </a:solidFill>
                <a:effectLst/>
                <a:latin typeface="Times New Roman" panose="02020603050405020304" pitchFamily="18" charset="0"/>
              </a:rPr>
              <a:t>виконавчої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влади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забезпечує</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формування</a:t>
            </a:r>
            <a:r>
              <a:rPr lang="ru-RU" b="0" i="0" dirty="0">
                <a:solidFill>
                  <a:srgbClr val="333333"/>
                </a:solidFill>
                <a:effectLst/>
                <a:latin typeface="Times New Roman" panose="02020603050405020304" pitchFamily="18" charset="0"/>
              </a:rPr>
              <a:t> і </a:t>
            </a:r>
            <a:r>
              <a:rPr lang="ru-RU" b="0" i="0" dirty="0" err="1">
                <a:solidFill>
                  <a:srgbClr val="333333"/>
                </a:solidFill>
                <a:effectLst/>
                <a:latin typeface="Times New Roman" panose="02020603050405020304" pitchFamily="18" charset="0"/>
              </a:rPr>
              <a:t>реалізує</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державну</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політику</a:t>
            </a:r>
            <a:r>
              <a:rPr lang="ru-RU" b="0" i="0" dirty="0">
                <a:solidFill>
                  <a:srgbClr val="333333"/>
                </a:solidFill>
                <a:effectLst/>
                <a:latin typeface="Times New Roman" panose="02020603050405020304" pitchFamily="18" charset="0"/>
              </a:rPr>
              <a:t> у </a:t>
            </a:r>
            <a:r>
              <a:rPr lang="ru-RU" b="0" i="0" dirty="0" err="1">
                <a:solidFill>
                  <a:srgbClr val="333333"/>
                </a:solidFill>
                <a:effectLst/>
                <a:latin typeface="Times New Roman" panose="02020603050405020304" pitchFamily="18" charset="0"/>
              </a:rPr>
              <a:t>сфері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охорони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навколишнього</a:t>
            </a:r>
            <a:r>
              <a:rPr lang="ru-RU" b="0" i="0" dirty="0">
                <a:solidFill>
                  <a:srgbClr val="333333"/>
                </a:solidFill>
                <a:effectLst/>
                <a:latin typeface="Times New Roman" panose="02020603050405020304" pitchFamily="18" charset="0"/>
              </a:rPr>
              <a:t> природного </a:t>
            </a:r>
            <a:r>
              <a:rPr lang="ru-RU" b="0" i="0" dirty="0" err="1">
                <a:solidFill>
                  <a:srgbClr val="333333"/>
                </a:solidFill>
                <a:effectLst/>
                <a:latin typeface="Times New Roman" panose="02020603050405020304" pitchFamily="18" charset="0"/>
              </a:rPr>
              <a:t>середовища</a:t>
            </a:r>
            <a:r>
              <a:rPr lang="ru-RU" b="0" i="0" dirty="0">
                <a:solidFill>
                  <a:srgbClr val="333333"/>
                </a:solidFill>
                <a:effectLst/>
                <a:latin typeface="Times New Roman" panose="02020603050405020304" pitchFamily="18" charset="0"/>
              </a:rPr>
              <a:t>, а також на </a:t>
            </a:r>
            <a:r>
              <a:rPr lang="ru-RU" b="0" i="0" dirty="0" err="1">
                <a:solidFill>
                  <a:srgbClr val="333333"/>
                </a:solidFill>
                <a:effectLst/>
                <a:latin typeface="Times New Roman" panose="02020603050405020304" pitchFamily="18" charset="0"/>
              </a:rPr>
              <a:t>підставі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дозволів</a:t>
            </a:r>
            <a:r>
              <a:rPr lang="ru-RU" b="0" i="0" dirty="0">
                <a:solidFill>
                  <a:srgbClr val="333333"/>
                </a:solidFill>
                <a:effectLst/>
                <a:latin typeface="Times New Roman" panose="02020603050405020304" pitchFamily="18" charset="0"/>
              </a:rPr>
              <a:t>.</a:t>
            </a:r>
          </a:p>
          <a:p>
            <a:pPr algn="just">
              <a:spcAft>
                <a:spcPts val="750"/>
              </a:spcAft>
              <a:buNone/>
            </a:pP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загальнодержавного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значення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здійснюється</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підставі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дозволів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видаються</a:t>
            </a:r>
            <a:r>
              <a:rPr lang="ru-RU" b="0" i="0" dirty="0">
                <a:solidFill>
                  <a:srgbClr val="333333"/>
                </a:solidFill>
                <a:effectLst/>
                <a:latin typeface="Times New Roman" panose="02020603050405020304" pitchFamily="18" charset="0"/>
              </a:rPr>
              <a:t> органом </a:t>
            </a:r>
            <a:r>
              <a:rPr lang="ru-RU" b="0" i="0" dirty="0" err="1">
                <a:solidFill>
                  <a:srgbClr val="333333"/>
                </a:solidFill>
                <a:effectLst/>
                <a:latin typeface="Times New Roman" panose="02020603050405020304" pitchFamily="18" charset="0"/>
              </a:rPr>
              <a:t>виконавчої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влади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Автономної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Республіки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Крим</a:t>
            </a:r>
            <a:r>
              <a:rPr lang="ru-RU" b="0" i="0" dirty="0">
                <a:solidFill>
                  <a:srgbClr val="333333"/>
                </a:solidFill>
                <a:effectLst/>
                <a:latin typeface="Times New Roman" panose="02020603050405020304" pitchFamily="18" charset="0"/>
              </a:rPr>
              <a:t> з </a:t>
            </a:r>
            <a:r>
              <a:rPr lang="ru-RU" b="0" i="0" dirty="0" err="1">
                <a:solidFill>
                  <a:srgbClr val="333333"/>
                </a:solidFill>
                <a:effectLst/>
                <a:latin typeface="Times New Roman" panose="02020603050405020304" pitchFamily="18" charset="0"/>
              </a:rPr>
              <a:t>питань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охорони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навколишнього</a:t>
            </a:r>
            <a:r>
              <a:rPr lang="ru-RU" b="0" i="0" dirty="0">
                <a:solidFill>
                  <a:srgbClr val="333333"/>
                </a:solidFill>
                <a:effectLst/>
                <a:latin typeface="Times New Roman" panose="02020603050405020304" pitchFamily="18" charset="0"/>
              </a:rPr>
              <a:t> природного </a:t>
            </a:r>
            <a:r>
              <a:rPr lang="ru-RU" b="0" i="0" dirty="0" err="1">
                <a:solidFill>
                  <a:srgbClr val="333333"/>
                </a:solidFill>
                <a:effectLst/>
                <a:latin typeface="Times New Roman" panose="02020603050405020304" pitchFamily="18" charset="0"/>
              </a:rPr>
              <a:t>середовища</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обласними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Київською</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Севастопольською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міськими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державними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адміністраціями</a:t>
            </a:r>
            <a:r>
              <a:rPr lang="ru-RU" b="0" i="0" dirty="0">
                <a:solidFill>
                  <a:srgbClr val="333333"/>
                </a:solidFill>
                <a:effectLst/>
                <a:latin typeface="Times New Roman" panose="02020603050405020304" pitchFamily="18" charset="0"/>
              </a:rPr>
              <a:t>.</a:t>
            </a:r>
          </a:p>
          <a:p>
            <a:pPr algn="just">
              <a:spcAft>
                <a:spcPts val="750"/>
              </a:spcAft>
              <a:buNone/>
            </a:pP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місцевого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значення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здійснюється</a:t>
            </a:r>
            <a:r>
              <a:rPr lang="ru-RU" b="0" i="0" dirty="0">
                <a:solidFill>
                  <a:srgbClr val="333333"/>
                </a:solidFill>
                <a:effectLst/>
                <a:latin typeface="Times New Roman" panose="02020603050405020304" pitchFamily="18" charset="0"/>
              </a:rPr>
              <a:t> в межах </a:t>
            </a:r>
            <a:r>
              <a:rPr lang="ru-RU" b="0" i="0" dirty="0" err="1">
                <a:solidFill>
                  <a:srgbClr val="333333"/>
                </a:solidFill>
                <a:effectLst/>
                <a:latin typeface="Times New Roman" panose="02020603050405020304" pitchFamily="18" charset="0"/>
              </a:rPr>
              <a:t>ліміту</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затвердженого</a:t>
            </a:r>
            <a:r>
              <a:rPr lang="ru-RU" b="0" i="0" dirty="0">
                <a:solidFill>
                  <a:srgbClr val="333333"/>
                </a:solidFill>
                <a:effectLst/>
                <a:latin typeface="Times New Roman" panose="02020603050405020304" pitchFamily="18" charset="0"/>
              </a:rPr>
              <a:t> органом </a:t>
            </a:r>
            <a:r>
              <a:rPr lang="ru-RU" b="0" i="0" dirty="0" err="1">
                <a:solidFill>
                  <a:srgbClr val="333333"/>
                </a:solidFill>
                <a:effectLst/>
                <a:latin typeface="Times New Roman" panose="02020603050405020304" pitchFamily="18" charset="0"/>
              </a:rPr>
              <a:t>виконавчої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влади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Автономної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Республіки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Крим</a:t>
            </a:r>
            <a:r>
              <a:rPr lang="ru-RU" b="0" i="0" dirty="0">
                <a:solidFill>
                  <a:srgbClr val="333333"/>
                </a:solidFill>
                <a:effectLst/>
                <a:latin typeface="Times New Roman" panose="02020603050405020304" pitchFamily="18" charset="0"/>
              </a:rPr>
              <a:t> з </a:t>
            </a:r>
            <a:r>
              <a:rPr lang="ru-RU" b="0" i="0" dirty="0" err="1">
                <a:solidFill>
                  <a:srgbClr val="333333"/>
                </a:solidFill>
                <a:effectLst/>
                <a:latin typeface="Times New Roman" panose="02020603050405020304" pitchFamily="18" charset="0"/>
              </a:rPr>
              <a:t>питань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охорони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навколишнього</a:t>
            </a:r>
            <a:r>
              <a:rPr lang="ru-RU" b="0" i="0" dirty="0">
                <a:solidFill>
                  <a:srgbClr val="333333"/>
                </a:solidFill>
                <a:effectLst/>
                <a:latin typeface="Times New Roman" panose="02020603050405020304" pitchFamily="18" charset="0"/>
              </a:rPr>
              <a:t> природного </a:t>
            </a:r>
            <a:r>
              <a:rPr lang="ru-RU" b="0" i="0" dirty="0" err="1">
                <a:solidFill>
                  <a:srgbClr val="333333"/>
                </a:solidFill>
                <a:effectLst/>
                <a:latin typeface="Times New Roman" panose="02020603050405020304" pitchFamily="18" charset="0"/>
              </a:rPr>
              <a:t>середовища</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обласними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Київською</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Севастопольською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міськими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державними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адміністраціями</a:t>
            </a:r>
            <a:r>
              <a:rPr lang="ru-RU" b="0" i="0" dirty="0">
                <a:solidFill>
                  <a:srgbClr val="333333"/>
                </a:solidFill>
                <a:effectLst/>
                <a:latin typeface="Times New Roman" panose="02020603050405020304" pitchFamily="18" charset="0"/>
              </a:rPr>
              <a:t>, а також на </a:t>
            </a:r>
            <a:r>
              <a:rPr lang="ru-RU" b="0" i="0" dirty="0" err="1">
                <a:solidFill>
                  <a:srgbClr val="333333"/>
                </a:solidFill>
                <a:effectLst/>
                <a:latin typeface="Times New Roman" panose="02020603050405020304" pitchFamily="18" charset="0"/>
              </a:rPr>
              <a:t>підставі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дозволів</a:t>
            </a:r>
            <a:r>
              <a:rPr lang="ru-RU" b="0" i="0" dirty="0">
                <a:solidFill>
                  <a:srgbClr val="333333"/>
                </a:solidFill>
                <a:effectLst/>
                <a:latin typeface="Times New Roman" panose="02020603050405020304" pitchFamily="18" charset="0"/>
              </a:rPr>
              <a:t>.</a:t>
            </a:r>
          </a:p>
          <a:p>
            <a:pPr algn="just">
              <a:spcAft>
                <a:spcPts val="750"/>
              </a:spcAft>
              <a:buNone/>
            </a:pPr>
            <a:r>
              <a:rPr lang="ru-RU" sz="1800" b="0" i="1" u="none" strike="noStrike" dirty="0">
                <a:solidFill>
                  <a:srgbClr val="333333"/>
                </a:solidFill>
                <a:effectLst/>
                <a:latin typeface="Times New Roman" panose="02020603050405020304" pitchFamily="18" charset="0"/>
              </a:rPr>
              <a:t>{</a:t>
            </a:r>
            <a:r>
              <a:rPr lang="ru-RU" b="0" i="0" dirty="0" err="1">
                <a:solidFill>
                  <a:srgbClr val="333333"/>
                </a:solidFill>
                <a:effectLst/>
                <a:latin typeface="Times New Roman" panose="02020603050405020304" pitchFamily="18" charset="0"/>
              </a:rPr>
              <a:t>Спеціальне</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використання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природних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ресурсів</a:t>
            </a:r>
            <a:r>
              <a:rPr lang="ru-RU" b="0" i="0" dirty="0">
                <a:solidFill>
                  <a:srgbClr val="333333"/>
                </a:solidFill>
                <a:effectLst/>
                <a:latin typeface="Times New Roman" panose="02020603050405020304" pitchFamily="18" charset="0"/>
              </a:rPr>
              <a:t> у межах </a:t>
            </a:r>
            <a:r>
              <a:rPr lang="ru-RU" b="0" i="0" dirty="0" err="1">
                <a:solidFill>
                  <a:srgbClr val="333333"/>
                </a:solidFill>
                <a:effectLst/>
                <a:latin typeface="Times New Roman" panose="02020603050405020304" pitchFamily="18" charset="0"/>
              </a:rPr>
              <a:t>територій</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об’єктів</a:t>
            </a:r>
            <a:r>
              <a:rPr lang="ru-RU" b="0" i="0" dirty="0">
                <a:solidFill>
                  <a:srgbClr val="333333"/>
                </a:solidFill>
                <a:effectLst/>
                <a:latin typeface="Times New Roman" panose="02020603050405020304" pitchFamily="18" charset="0"/>
              </a:rPr>
              <a:t> природно-</a:t>
            </a:r>
            <a:r>
              <a:rPr lang="ru-RU" b="0" i="0" dirty="0" err="1">
                <a:solidFill>
                  <a:srgbClr val="333333"/>
                </a:solidFill>
                <a:effectLst/>
                <a:latin typeface="Times New Roman" panose="02020603050405020304" pitchFamily="18" charset="0"/>
              </a:rPr>
              <a:t>заповідного</a:t>
            </a:r>
            <a:r>
              <a:rPr lang="ru-RU" b="0" i="0" dirty="0">
                <a:solidFill>
                  <a:srgbClr val="333333"/>
                </a:solidFill>
                <a:effectLst/>
                <a:latin typeface="Times New Roman" panose="02020603050405020304" pitchFamily="18" charset="0"/>
              </a:rPr>
              <a:t> фонду </a:t>
            </a:r>
            <a:r>
              <a:rPr lang="ru-RU" b="0" i="0" dirty="0" err="1">
                <a:solidFill>
                  <a:srgbClr val="333333"/>
                </a:solidFill>
                <a:effectLst/>
                <a:latin typeface="Times New Roman" panose="02020603050405020304" pitchFamily="18" charset="0"/>
              </a:rPr>
              <a:t>місцевого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значення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крім</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корисних</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копалин</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здійснюється</a:t>
            </a:r>
            <a:r>
              <a:rPr lang="ru-RU" b="0" i="0" dirty="0">
                <a:solidFill>
                  <a:srgbClr val="333333"/>
                </a:solidFill>
                <a:effectLst/>
                <a:latin typeface="Times New Roman" panose="02020603050405020304" pitchFamily="18" charset="0"/>
              </a:rPr>
              <a:t> на </a:t>
            </a:r>
            <a:r>
              <a:rPr lang="ru-RU" b="0" i="0" dirty="0" err="1">
                <a:solidFill>
                  <a:srgbClr val="333333"/>
                </a:solidFill>
                <a:effectLst/>
                <a:latin typeface="Times New Roman" panose="02020603050405020304" pitchFamily="18" charset="0"/>
              </a:rPr>
              <a:t>підставі</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дозволів</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що</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видаються</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місцевими</a:t>
            </a:r>
            <a:r>
              <a:rPr lang="ru-RU" b="0" i="0" dirty="0">
                <a:solidFill>
                  <a:srgbClr val="333333"/>
                </a:solidFill>
                <a:effectLst/>
                <a:latin typeface="Times New Roman" panose="02020603050405020304" pitchFamily="18" charset="0"/>
              </a:rPr>
              <a:t> радами за </a:t>
            </a:r>
            <a:r>
              <a:rPr lang="ru-RU" b="0" i="0" dirty="0" err="1">
                <a:solidFill>
                  <a:srgbClr val="333333"/>
                </a:solidFill>
                <a:effectLst/>
                <a:latin typeface="Times New Roman" panose="02020603050405020304" pitchFamily="18" charset="0"/>
              </a:rPr>
              <a:t>погодженням</a:t>
            </a:r>
            <a:r>
              <a:rPr lang="ru-RU" b="0" i="0" dirty="0">
                <a:solidFill>
                  <a:srgbClr val="333333"/>
                </a:solidFill>
                <a:effectLst/>
                <a:latin typeface="Times New Roman" panose="02020603050405020304" pitchFamily="18" charset="0"/>
              </a:rPr>
              <a:t> з органом </a:t>
            </a:r>
            <a:r>
              <a:rPr lang="ru-RU" b="0" i="0" dirty="0" err="1">
                <a:solidFill>
                  <a:srgbClr val="333333"/>
                </a:solidFill>
                <a:effectLst/>
                <a:latin typeface="Times New Roman" panose="02020603050405020304" pitchFamily="18" charset="0"/>
              </a:rPr>
              <a:t>виконавчої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влади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Автономної</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Республіки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Крим</a:t>
            </a:r>
            <a:r>
              <a:rPr lang="ru-RU" b="0" i="0" dirty="0">
                <a:solidFill>
                  <a:srgbClr val="333333"/>
                </a:solidFill>
                <a:effectLst/>
                <a:latin typeface="Times New Roman" panose="02020603050405020304" pitchFamily="18" charset="0"/>
              </a:rPr>
              <a:t> з </a:t>
            </a:r>
            <a:r>
              <a:rPr lang="ru-RU" b="0" i="0" dirty="0" err="1">
                <a:solidFill>
                  <a:srgbClr val="333333"/>
                </a:solidFill>
                <a:effectLst/>
                <a:latin typeface="Times New Roman" panose="02020603050405020304" pitchFamily="18" charset="0"/>
              </a:rPr>
              <a:t>питань</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охорони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навколишнього</a:t>
            </a:r>
            <a:r>
              <a:rPr lang="ru-RU" b="0" i="0" dirty="0">
                <a:solidFill>
                  <a:srgbClr val="333333"/>
                </a:solidFill>
                <a:effectLst/>
                <a:latin typeface="Times New Roman" panose="02020603050405020304" pitchFamily="18" charset="0"/>
              </a:rPr>
              <a:t> природного </a:t>
            </a:r>
            <a:r>
              <a:rPr lang="ru-RU" b="0" i="0" dirty="0" err="1">
                <a:solidFill>
                  <a:srgbClr val="333333"/>
                </a:solidFill>
                <a:effectLst/>
                <a:latin typeface="Times New Roman" panose="02020603050405020304" pitchFamily="18" charset="0"/>
              </a:rPr>
              <a:t>середовища</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обласними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Київською</a:t>
            </a:r>
            <a:r>
              <a:rPr lang="ru-RU" b="0" i="0" dirty="0">
                <a:solidFill>
                  <a:srgbClr val="333333"/>
                </a:solidFill>
                <a:effectLst/>
                <a:latin typeface="Times New Roman" panose="02020603050405020304" pitchFamily="18" charset="0"/>
              </a:rPr>
              <a:t> та </a:t>
            </a:r>
            <a:r>
              <a:rPr lang="ru-RU" b="0" i="0" dirty="0" err="1">
                <a:solidFill>
                  <a:srgbClr val="333333"/>
                </a:solidFill>
                <a:effectLst/>
                <a:latin typeface="Times New Roman" panose="02020603050405020304" pitchFamily="18" charset="0"/>
              </a:rPr>
              <a:t>Севастопольською</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міськими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державними</a:t>
            </a:r>
            <a:r>
              <a:rPr lang="ru-RU" b="0" i="0" dirty="0">
                <a:solidFill>
                  <a:srgbClr val="333333"/>
                </a:solidFill>
                <a:effectLst/>
                <a:latin typeface="Times New Roman" panose="02020603050405020304" pitchFamily="18" charset="0"/>
              </a:rPr>
              <a:t> </a:t>
            </a:r>
            <a:r>
              <a:rPr lang="ru-RU" b="0" i="0" dirty="0" err="1">
                <a:solidFill>
                  <a:srgbClr val="333333"/>
                </a:solidFill>
                <a:effectLst/>
                <a:latin typeface="Times New Roman" panose="02020603050405020304" pitchFamily="18" charset="0"/>
              </a:rPr>
              <a:t>адміністраціями</a:t>
            </a:r>
            <a:r>
              <a:rPr lang="ru-RU" b="0" i="0" dirty="0">
                <a:solidFill>
                  <a:srgbClr val="333333"/>
                </a:solidFill>
                <a:effectLst/>
                <a:latin typeface="Times New Roman" panose="02020603050405020304" pitchFamily="18" charset="0"/>
              </a:rPr>
              <a:t>.</a:t>
            </a:r>
          </a:p>
          <a:p>
            <a:pPr marL="0" indent="0">
              <a:buNone/>
            </a:pPr>
            <a:endParaRPr lang="uk-UA" dirty="0"/>
          </a:p>
        </p:txBody>
      </p:sp>
    </p:spTree>
    <p:extLst>
      <p:ext uri="{BB962C8B-B14F-4D97-AF65-F5344CB8AC3E}">
        <p14:creationId xmlns:p14="http://schemas.microsoft.com/office/powerpoint/2010/main" val="2048337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4F0BE3-67BD-4004-54AD-E5422FCEAF5E}"/>
              </a:ext>
            </a:extLst>
          </p:cNvPr>
          <p:cNvSpPr>
            <a:spLocks noGrp="1"/>
          </p:cNvSpPr>
          <p:nvPr>
            <p:ph type="title"/>
          </p:nvPr>
        </p:nvSpPr>
        <p:spPr>
          <a:xfrm>
            <a:off x="-1" y="145915"/>
            <a:ext cx="12042843" cy="719847"/>
          </a:xfrm>
        </p:spPr>
        <p:txBody>
          <a:bodyPr>
            <a:normAutofit fontScale="90000"/>
          </a:bodyPr>
          <a:lstStyle/>
          <a:p>
            <a:r>
              <a:rPr lang="uk-UA" dirty="0"/>
              <a:t>Закон України «Про природно-заповідний фонд України»</a:t>
            </a:r>
          </a:p>
        </p:txBody>
      </p:sp>
      <p:sp>
        <p:nvSpPr>
          <p:cNvPr id="3" name="Місце для вмісту 2">
            <a:extLst>
              <a:ext uri="{FF2B5EF4-FFF2-40B4-BE49-F238E27FC236}">
                <a16:creationId xmlns:a16="http://schemas.microsoft.com/office/drawing/2014/main" id="{F2CC9683-7E9C-8FA0-C8FF-EC3E64C1F3DE}"/>
              </a:ext>
            </a:extLst>
          </p:cNvPr>
          <p:cNvSpPr>
            <a:spLocks noGrp="1"/>
          </p:cNvSpPr>
          <p:nvPr>
            <p:ph idx="1"/>
          </p:nvPr>
        </p:nvSpPr>
        <p:spPr/>
        <p:txBody>
          <a:bodyPr>
            <a:normAutofit fontScale="77500" lnSpcReduction="20000"/>
          </a:bodyPr>
          <a:lstStyle/>
          <a:p>
            <a:pPr algn="just">
              <a:buNone/>
            </a:pPr>
            <a:r>
              <a:rPr lang="ru-RU" b="0" i="0" dirty="0">
                <a:solidFill>
                  <a:srgbClr val="000000"/>
                </a:solidFill>
                <a:effectLst/>
                <a:latin typeface="Times New Roman" panose="02020603050405020304" pitchFamily="18" charset="0"/>
              </a:rPr>
              <a:t>На </a:t>
            </a:r>
            <a:r>
              <a:rPr lang="ru-RU" b="0" i="0" dirty="0" err="1">
                <a:solidFill>
                  <a:srgbClr val="000000"/>
                </a:solidFill>
                <a:effectLst/>
                <a:latin typeface="Times New Roman" panose="02020603050405020304" pitchFamily="18" charset="0"/>
              </a:rPr>
              <a:t>всіх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інших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територіях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господарської</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зони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національних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природних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парків</a:t>
            </a:r>
            <a:r>
              <a:rPr lang="ru-RU" b="0" i="0" dirty="0">
                <a:solidFill>
                  <a:srgbClr val="000000"/>
                </a:solidFill>
                <a:effectLst/>
                <a:latin typeface="Times New Roman" panose="02020603050405020304" pitchFamily="18" charset="0"/>
              </a:rPr>
              <a:t> дозволено </a:t>
            </a:r>
            <a:r>
              <a:rPr lang="ru-RU" b="0" i="0" dirty="0" err="1">
                <a:solidFill>
                  <a:srgbClr val="000000"/>
                </a:solidFill>
                <a:effectLst/>
                <a:latin typeface="Times New Roman" panose="02020603050405020304" pitchFamily="18" charset="0"/>
              </a:rPr>
              <a:t>лише</a:t>
            </a:r>
            <a:r>
              <a:rPr lang="ru-RU" b="0" i="0" dirty="0">
                <a:solidFill>
                  <a:srgbClr val="000000"/>
                </a:solidFill>
                <a:effectLst/>
                <a:latin typeface="Times New Roman" panose="02020603050405020304" pitchFamily="18" charset="0"/>
              </a:rPr>
              <a:t> ту </a:t>
            </a:r>
            <a:r>
              <a:rPr lang="ru-RU" b="0" i="0" dirty="0" err="1">
                <a:solidFill>
                  <a:srgbClr val="000000"/>
                </a:solidFill>
                <a:effectLst/>
                <a:latin typeface="Times New Roman" panose="02020603050405020304" pitchFamily="18" charset="0"/>
              </a:rPr>
              <a:t>господарську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діяльність</a:t>
            </a:r>
            <a:r>
              <a:rPr lang="ru-RU" b="0" i="0" dirty="0">
                <a:solidFill>
                  <a:srgbClr val="000000"/>
                </a:solidFill>
                <a:effectLst/>
                <a:latin typeface="Times New Roman" panose="02020603050405020304" pitchFamily="18" charset="0"/>
              </a:rPr>
              <a:t>, яка </a:t>
            </a:r>
            <a:r>
              <a:rPr lang="ru-RU" b="0" i="0" dirty="0" err="1">
                <a:solidFill>
                  <a:srgbClr val="000000"/>
                </a:solidFill>
                <a:effectLst/>
                <a:latin typeface="Times New Roman" panose="02020603050405020304" pitchFamily="18" charset="0"/>
              </a:rPr>
              <a:t>спрямована</a:t>
            </a:r>
            <a:r>
              <a:rPr lang="ru-RU" b="0" i="0" dirty="0">
                <a:solidFill>
                  <a:srgbClr val="000000"/>
                </a:solidFill>
                <a:effectLst/>
                <a:latin typeface="Times New Roman" panose="02020603050405020304" pitchFamily="18" charset="0"/>
              </a:rPr>
              <a:t> на </a:t>
            </a:r>
            <a:r>
              <a:rPr lang="ru-RU" b="0" i="0" dirty="0" err="1">
                <a:solidFill>
                  <a:srgbClr val="000000"/>
                </a:solidFill>
                <a:effectLst/>
                <a:latin typeface="Times New Roman" panose="02020603050405020304" pitchFamily="18" charset="0"/>
              </a:rPr>
              <a:t>виконання</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покладених</a:t>
            </a:r>
            <a:r>
              <a:rPr lang="ru-RU" b="0" i="0" dirty="0">
                <a:solidFill>
                  <a:srgbClr val="000000"/>
                </a:solidFill>
                <a:effectLst/>
                <a:latin typeface="Times New Roman" panose="02020603050405020304" pitchFamily="18" charset="0"/>
              </a:rPr>
              <a:t> на парк </a:t>
            </a:r>
            <a:r>
              <a:rPr lang="ru-RU" b="0" i="0" dirty="0" err="1">
                <a:solidFill>
                  <a:srgbClr val="000000"/>
                </a:solidFill>
                <a:effectLst/>
                <a:latin typeface="Times New Roman" panose="02020603050405020304" pitchFamily="18" charset="0"/>
              </a:rPr>
              <a:t>завдань</a:t>
            </a:r>
            <a:r>
              <a:rPr lang="ru-RU" b="0" i="0" dirty="0">
                <a:solidFill>
                  <a:srgbClr val="000000"/>
                </a:solidFill>
                <a:effectLst/>
                <a:latin typeface="Times New Roman" panose="02020603050405020304" pitchFamily="18" charset="0"/>
              </a:rPr>
              <a:t>.</a:t>
            </a:r>
          </a:p>
          <a:p>
            <a:pPr algn="just">
              <a:buNone/>
            </a:pPr>
            <a:r>
              <a:rPr lang="ru-RU" b="0" i="0" dirty="0" err="1">
                <a:solidFill>
                  <a:srgbClr val="000000"/>
                </a:solidFill>
                <a:effectLst/>
                <a:latin typeface="Times New Roman" panose="02020603050405020304" pitchFamily="18" charset="0"/>
              </a:rPr>
              <a:t>Передбачена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статтею</a:t>
            </a:r>
            <a:r>
              <a:rPr lang="ru-RU" b="0" i="0" dirty="0">
                <a:solidFill>
                  <a:srgbClr val="000000"/>
                </a:solidFill>
                <a:effectLst/>
                <a:latin typeface="Times New Roman" panose="02020603050405020304" pitchFamily="18" charset="0"/>
              </a:rPr>
              <a:t> 9-1 Закону №2456-XII </a:t>
            </a:r>
            <a:r>
              <a:rPr lang="ru-RU" b="0" i="0" dirty="0" err="1">
                <a:solidFill>
                  <a:srgbClr val="000000"/>
                </a:solidFill>
                <a:effectLst/>
                <a:latin typeface="Times New Roman" panose="02020603050405020304" pitchFamily="18" charset="0"/>
              </a:rPr>
              <a:t>можливість</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отримання</a:t>
            </a:r>
            <a:r>
              <a:rPr lang="ru-RU" b="0" i="0" dirty="0">
                <a:solidFill>
                  <a:srgbClr val="000000"/>
                </a:solidFill>
                <a:effectLst/>
                <a:latin typeface="Times New Roman" panose="02020603050405020304" pitchFamily="18" charset="0"/>
              </a:rPr>
              <a:t> дозволу на </a:t>
            </a:r>
            <a:r>
              <a:rPr lang="ru-RU" b="0" i="0" dirty="0" err="1">
                <a:solidFill>
                  <a:srgbClr val="000000"/>
                </a:solidFill>
                <a:effectLst/>
                <a:latin typeface="Times New Roman" panose="02020603050405020304" pitchFamily="18" charset="0"/>
              </a:rPr>
              <a:t>спеціальне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використання</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природних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ресурсів</a:t>
            </a:r>
            <a:r>
              <a:rPr lang="ru-RU" b="0" i="0" dirty="0">
                <a:solidFill>
                  <a:srgbClr val="000000"/>
                </a:solidFill>
                <a:effectLst/>
                <a:latin typeface="Times New Roman" panose="02020603050405020304" pitchFamily="18" charset="0"/>
              </a:rPr>
              <a:t> не </a:t>
            </a:r>
            <a:r>
              <a:rPr lang="ru-RU" b="0" i="0" dirty="0" err="1">
                <a:solidFill>
                  <a:srgbClr val="000000"/>
                </a:solidFill>
                <a:effectLst/>
                <a:latin typeface="Times New Roman" panose="02020603050405020304" pitchFamily="18" charset="0"/>
              </a:rPr>
              <a:t>змінює</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такі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законодавчі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обмеження</a:t>
            </a:r>
            <a:r>
              <a:rPr lang="ru-RU" b="0" i="0" dirty="0">
                <a:solidFill>
                  <a:srgbClr val="000000"/>
                </a:solidFill>
                <a:effectLst/>
                <a:latin typeface="Times New Roman" panose="02020603050405020304" pitchFamily="18" charset="0"/>
              </a:rPr>
              <a:t>, в </a:t>
            </a:r>
            <a:r>
              <a:rPr lang="ru-RU" b="0" i="0" dirty="0" err="1">
                <a:solidFill>
                  <a:srgbClr val="000000"/>
                </a:solidFill>
                <a:effectLst/>
                <a:latin typeface="Times New Roman" panose="02020603050405020304" pitchFamily="18" charset="0"/>
              </a:rPr>
              <a:t>частині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що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стосується</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національних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природних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парків</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оскільки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відповідно</a:t>
            </a:r>
            <a:r>
              <a:rPr lang="ru-RU" b="0" i="0" dirty="0">
                <a:solidFill>
                  <a:srgbClr val="000000"/>
                </a:solidFill>
                <a:effectLst/>
                <a:latin typeface="Times New Roman" panose="02020603050405020304" pitchFamily="18" charset="0"/>
              </a:rPr>
              <a:t> до статей 3, 9-1, 14 Закону №2456-XII порядок </a:t>
            </a:r>
            <a:r>
              <a:rPr lang="ru-RU" b="0" i="0" dirty="0" err="1">
                <a:solidFill>
                  <a:srgbClr val="000000"/>
                </a:solidFill>
                <a:effectLst/>
                <a:latin typeface="Times New Roman" panose="02020603050405020304" pitchFamily="18" charset="0"/>
              </a:rPr>
              <a:t>використання</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в.ч</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спеціального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природних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ресурсів</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визначається</a:t>
            </a:r>
            <a:r>
              <a:rPr lang="ru-RU" b="0" i="0" dirty="0">
                <a:solidFill>
                  <a:srgbClr val="000000"/>
                </a:solidFill>
                <a:effectLst/>
                <a:latin typeface="Times New Roman" panose="02020603050405020304" pitchFamily="18" charset="0"/>
              </a:rPr>
              <a:t> режимом </a:t>
            </a:r>
            <a:r>
              <a:rPr lang="ru-RU" b="0" i="0" dirty="0" err="1">
                <a:solidFill>
                  <a:srgbClr val="000000"/>
                </a:solidFill>
                <a:effectLst/>
                <a:latin typeface="Times New Roman" panose="02020603050405020304" pitchFamily="18" charset="0"/>
              </a:rPr>
              <a:t>територій</a:t>
            </a:r>
            <a:r>
              <a:rPr lang="ru-RU" b="0" i="0" dirty="0">
                <a:solidFill>
                  <a:srgbClr val="000000"/>
                </a:solidFill>
                <a:effectLst/>
                <a:latin typeface="Times New Roman" panose="02020603050405020304" pitchFamily="18" charset="0"/>
              </a:rPr>
              <a:t>, з </a:t>
            </a:r>
            <a:r>
              <a:rPr lang="ru-RU" b="0" i="0" dirty="0" err="1">
                <a:solidFill>
                  <a:srgbClr val="000000"/>
                </a:solidFill>
                <a:effectLst/>
                <a:latin typeface="Times New Roman" panose="02020603050405020304" pitchFamily="18" charset="0"/>
              </a:rPr>
              <a:t>урахуванням</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їх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класифікації</a:t>
            </a:r>
            <a:r>
              <a:rPr lang="ru-RU" b="0" i="0" dirty="0">
                <a:solidFill>
                  <a:srgbClr val="000000"/>
                </a:solidFill>
                <a:effectLst/>
                <a:latin typeface="Times New Roman" panose="02020603050405020304" pitchFamily="18" charset="0"/>
              </a:rPr>
              <a:t> та </a:t>
            </a:r>
            <a:r>
              <a:rPr lang="ru-RU" b="0" i="0" dirty="0" err="1">
                <a:solidFill>
                  <a:srgbClr val="000000"/>
                </a:solidFill>
                <a:effectLst/>
                <a:latin typeface="Times New Roman" panose="02020603050405020304" pitchFamily="18" charset="0"/>
              </a:rPr>
              <a:t>цільового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призначення</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частина</a:t>
            </a:r>
            <a:r>
              <a:rPr lang="ru-RU" b="0" i="0" dirty="0">
                <a:solidFill>
                  <a:srgbClr val="000000"/>
                </a:solidFill>
                <a:effectLst/>
                <a:latin typeface="Times New Roman" panose="02020603050405020304" pitchFamily="18" charset="0"/>
              </a:rPr>
              <a:t> 2 </a:t>
            </a:r>
            <a:r>
              <a:rPr lang="ru-RU" b="0" i="0" dirty="0" err="1">
                <a:solidFill>
                  <a:srgbClr val="000000"/>
                </a:solidFill>
                <a:effectLst/>
                <a:latin typeface="Times New Roman" panose="02020603050405020304" pitchFamily="18" charset="0"/>
              </a:rPr>
              <a:t>статті</a:t>
            </a:r>
            <a:r>
              <a:rPr lang="ru-RU" b="0" i="0" dirty="0">
                <a:solidFill>
                  <a:srgbClr val="000000"/>
                </a:solidFill>
                <a:effectLst/>
                <a:latin typeface="Times New Roman" panose="02020603050405020304" pitchFamily="18" charset="0"/>
              </a:rPr>
              <a:t> 9-1, </a:t>
            </a:r>
            <a:r>
              <a:rPr lang="ru-RU" b="0" i="0" dirty="0" err="1">
                <a:solidFill>
                  <a:srgbClr val="000000"/>
                </a:solidFill>
                <a:effectLst/>
                <a:latin typeface="Times New Roman" panose="02020603050405020304" pitchFamily="18" charset="0"/>
              </a:rPr>
              <a:t>частина</a:t>
            </a:r>
            <a:r>
              <a:rPr lang="ru-RU" b="0" i="0" dirty="0">
                <a:solidFill>
                  <a:srgbClr val="000000"/>
                </a:solidFill>
                <a:effectLst/>
                <a:latin typeface="Times New Roman" panose="02020603050405020304" pitchFamily="18" charset="0"/>
              </a:rPr>
              <a:t> 2 </a:t>
            </a:r>
            <a:r>
              <a:rPr lang="ru-RU" b="0" i="0" dirty="0" err="1">
                <a:solidFill>
                  <a:srgbClr val="000000"/>
                </a:solidFill>
                <a:effectLst/>
                <a:latin typeface="Times New Roman" panose="02020603050405020304" pitchFamily="18" charset="0"/>
              </a:rPr>
              <a:t>статті</a:t>
            </a:r>
            <a:r>
              <a:rPr lang="ru-RU" b="0" i="0" dirty="0">
                <a:solidFill>
                  <a:srgbClr val="000000"/>
                </a:solidFill>
                <a:effectLst/>
                <a:latin typeface="Times New Roman" panose="02020603050405020304" pitchFamily="18" charset="0"/>
              </a:rPr>
              <a:t> 14 Закону №2456-XII).</a:t>
            </a:r>
          </a:p>
          <a:p>
            <a:pPr algn="just">
              <a:buNone/>
            </a:pPr>
            <a:r>
              <a:rPr lang="ru-RU" b="0" i="0" dirty="0" err="1">
                <a:solidFill>
                  <a:srgbClr val="000000"/>
                </a:solidFill>
                <a:effectLst/>
                <a:latin typeface="Times New Roman" panose="02020603050405020304" pitchFamily="18" charset="0"/>
              </a:rPr>
              <a:t>Покликання</a:t>
            </a:r>
            <a:r>
              <a:rPr lang="ru-RU" b="0" i="0" dirty="0">
                <a:solidFill>
                  <a:srgbClr val="000000"/>
                </a:solidFill>
                <a:effectLst/>
                <a:latin typeface="Times New Roman" panose="02020603050405020304" pitchFamily="18" charset="0"/>
              </a:rPr>
              <a:t> суду </a:t>
            </a:r>
            <a:r>
              <a:rPr lang="ru-RU" b="0" i="0" dirty="0" err="1">
                <a:solidFill>
                  <a:srgbClr val="000000"/>
                </a:solidFill>
                <a:effectLst/>
                <a:latin typeface="Times New Roman" panose="02020603050405020304" pitchFamily="18" charset="0"/>
              </a:rPr>
              <a:t>апеляційної</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інстанції</a:t>
            </a:r>
            <a:r>
              <a:rPr lang="ru-RU" b="0" i="0" dirty="0">
                <a:solidFill>
                  <a:srgbClr val="000000"/>
                </a:solidFill>
                <a:effectLst/>
                <a:latin typeface="Times New Roman" panose="02020603050405020304" pitchFamily="18" charset="0"/>
              </a:rPr>
              <a:t> в </a:t>
            </a:r>
            <a:r>
              <a:rPr lang="ru-RU" b="0" i="0" dirty="0" err="1">
                <a:solidFill>
                  <a:srgbClr val="000000"/>
                </a:solidFill>
                <a:effectLst/>
                <a:latin typeface="Times New Roman" panose="02020603050405020304" pitchFamily="18" charset="0"/>
              </a:rPr>
              <a:t>цій</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частині</a:t>
            </a:r>
            <a:r>
              <a:rPr lang="ru-RU" b="0" i="0" dirty="0">
                <a:solidFill>
                  <a:srgbClr val="000000"/>
                </a:solidFill>
                <a:effectLst/>
                <a:latin typeface="Times New Roman" panose="02020603050405020304" pitchFamily="18" charset="0"/>
              </a:rPr>
              <a:t> на наказ </a:t>
            </a:r>
            <a:r>
              <a:rPr lang="ru-RU" b="0" i="0" dirty="0" err="1">
                <a:solidFill>
                  <a:srgbClr val="000000"/>
                </a:solidFill>
                <a:effectLst/>
                <a:latin typeface="Times New Roman" panose="02020603050405020304" pitchFamily="18" charset="0"/>
              </a:rPr>
              <a:t>Міністра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екології</a:t>
            </a:r>
            <a:r>
              <a:rPr lang="ru-RU" b="0" i="0" dirty="0">
                <a:solidFill>
                  <a:srgbClr val="000000"/>
                </a:solidFill>
                <a:effectLst/>
                <a:latin typeface="Times New Roman" panose="02020603050405020304" pitchFamily="18" charset="0"/>
              </a:rPr>
              <a:t> та </a:t>
            </a:r>
            <a:r>
              <a:rPr lang="ru-RU" b="0" i="0" dirty="0" err="1">
                <a:solidFill>
                  <a:srgbClr val="000000"/>
                </a:solidFill>
                <a:effectLst/>
                <a:latin typeface="Times New Roman" panose="02020603050405020304" pitchFamily="18" charset="0"/>
              </a:rPr>
              <a:t>природних</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ресурсів</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України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від</a:t>
            </a:r>
            <a:r>
              <a:rPr lang="ru-RU" b="0" i="0" dirty="0">
                <a:solidFill>
                  <a:srgbClr val="000000"/>
                </a:solidFill>
                <a:effectLst/>
                <a:latin typeface="Times New Roman" panose="02020603050405020304" pitchFamily="18" charset="0"/>
              </a:rPr>
              <a:t> 31.03.2017 №152, </a:t>
            </a:r>
            <a:r>
              <a:rPr lang="ru-RU" b="0" i="0" dirty="0" err="1">
                <a:solidFill>
                  <a:srgbClr val="000000"/>
                </a:solidFill>
                <a:effectLst/>
                <a:latin typeface="Times New Roman" panose="02020603050405020304" pitchFamily="18" charset="0"/>
              </a:rPr>
              <a:t>яким</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затверджено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зміни</a:t>
            </a:r>
            <a:r>
              <a:rPr lang="ru-RU" b="0" i="0" dirty="0">
                <a:solidFill>
                  <a:srgbClr val="000000"/>
                </a:solidFill>
                <a:effectLst/>
                <a:latin typeface="Times New Roman" panose="02020603050405020304" pitchFamily="18" charset="0"/>
              </a:rPr>
              <a:t> до Проекту </a:t>
            </a:r>
            <a:r>
              <a:rPr lang="ru-RU" b="0" i="0" dirty="0" err="1">
                <a:solidFill>
                  <a:srgbClr val="000000"/>
                </a:solidFill>
                <a:effectLst/>
                <a:latin typeface="Times New Roman" panose="02020603050405020304" pitchFamily="18" charset="0"/>
              </a:rPr>
              <a:t>організації</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території</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Приазовського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національного</a:t>
            </a:r>
            <a:r>
              <a:rPr lang="ru-RU" b="0" i="0" dirty="0">
                <a:solidFill>
                  <a:srgbClr val="000000"/>
                </a:solidFill>
                <a:effectLst/>
                <a:latin typeface="Times New Roman" panose="02020603050405020304" pitchFamily="18" charset="0"/>
              </a:rPr>
              <a:t> природного парку </a:t>
            </a:r>
            <a:r>
              <a:rPr lang="ru-RU" b="0" i="0" dirty="0" err="1">
                <a:solidFill>
                  <a:srgbClr val="000000"/>
                </a:solidFill>
                <a:effectLst/>
                <a:latin typeface="Times New Roman" panose="02020603050405020304" pitchFamily="18" charset="0"/>
              </a:rPr>
              <a:t>щодо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можливості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промислового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рибальства</a:t>
            </a:r>
            <a:r>
              <a:rPr lang="ru-RU" b="0" i="0" dirty="0">
                <a:solidFill>
                  <a:srgbClr val="000000"/>
                </a:solidFill>
                <a:effectLst/>
                <a:latin typeface="Times New Roman" panose="02020603050405020304" pitchFamily="18" charset="0"/>
              </a:rPr>
              <a:t> в </a:t>
            </a:r>
            <a:r>
              <a:rPr lang="ru-RU" b="0" i="0" dirty="0" err="1">
                <a:solidFill>
                  <a:srgbClr val="000000"/>
                </a:solidFill>
                <a:effectLst/>
                <a:latin typeface="Times New Roman" panose="02020603050405020304" pitchFamily="18" charset="0"/>
              </a:rPr>
              <a:t>його</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господарській</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зоні</a:t>
            </a:r>
            <a:r>
              <a:rPr lang="ru-RU" b="0" i="0" dirty="0">
                <a:solidFill>
                  <a:srgbClr val="000000"/>
                </a:solidFill>
                <a:effectLst/>
                <a:latin typeface="Times New Roman" panose="02020603050405020304" pitchFamily="18" charset="0"/>
              </a:rPr>
              <a:t> є </a:t>
            </a:r>
            <a:r>
              <a:rPr lang="ru-RU" b="0" i="0" dirty="0" err="1">
                <a:solidFill>
                  <a:srgbClr val="000000"/>
                </a:solidFill>
                <a:effectLst/>
                <a:latin typeface="Times New Roman" panose="02020603050405020304" pitchFamily="18" charset="0"/>
              </a:rPr>
              <a:t>безпідставним</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оскільки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такий</a:t>
            </a:r>
            <a:r>
              <a:rPr lang="ru-RU" b="0" i="0" dirty="0">
                <a:solidFill>
                  <a:srgbClr val="000000"/>
                </a:solidFill>
                <a:effectLst/>
                <a:latin typeface="Times New Roman" panose="02020603050405020304" pitchFamily="18" charset="0"/>
              </a:rPr>
              <a:t> наказ не </a:t>
            </a:r>
            <a:r>
              <a:rPr lang="ru-RU" b="0" i="0" dirty="0" err="1">
                <a:solidFill>
                  <a:srgbClr val="000000"/>
                </a:solidFill>
                <a:effectLst/>
                <a:latin typeface="Times New Roman" panose="02020603050405020304" pitchFamily="18" charset="0"/>
              </a:rPr>
              <a:t>відповідає</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наведеним</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вище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положенням</a:t>
            </a:r>
            <a:r>
              <a:rPr lang="ru-RU" b="0" i="0" dirty="0">
                <a:solidFill>
                  <a:srgbClr val="000000"/>
                </a:solidFill>
                <a:effectLst/>
                <a:latin typeface="Times New Roman" panose="02020603050405020304" pitchFamily="18" charset="0"/>
              </a:rPr>
              <a:t> Закону №2456-XII, тому не </a:t>
            </a:r>
            <a:r>
              <a:rPr lang="ru-RU" b="0" i="0" dirty="0" err="1">
                <a:solidFill>
                  <a:srgbClr val="000000"/>
                </a:solidFill>
                <a:effectLst/>
                <a:latin typeface="Times New Roman" panose="02020603050405020304" pitchFamily="18" charset="0"/>
              </a:rPr>
              <a:t>підлягає</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застосуванню</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під</a:t>
            </a:r>
            <a:r>
              <a:rPr lang="ru-RU" b="0" i="0" dirty="0">
                <a:solidFill>
                  <a:srgbClr val="000000"/>
                </a:solidFill>
                <a:effectLst/>
                <a:latin typeface="Times New Roman" panose="02020603050405020304" pitchFamily="18" charset="0"/>
              </a:rPr>
              <a:t> час </a:t>
            </a:r>
            <a:r>
              <a:rPr lang="ru-RU" b="0" i="0" dirty="0" err="1">
                <a:solidFill>
                  <a:srgbClr val="000000"/>
                </a:solidFill>
                <a:effectLst/>
                <a:latin typeface="Times New Roman" panose="02020603050405020304" pitchFamily="18" charset="0"/>
              </a:rPr>
              <a:t>вирішення</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цієї</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справи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відповідно</a:t>
            </a:r>
            <a:r>
              <a:rPr lang="ru-RU" b="0" i="0" dirty="0">
                <a:solidFill>
                  <a:srgbClr val="000000"/>
                </a:solidFill>
                <a:effectLst/>
                <a:latin typeface="Times New Roman" panose="02020603050405020304" pitchFamily="18" charset="0"/>
              </a:rPr>
              <a:t> до </a:t>
            </a:r>
            <a:r>
              <a:rPr lang="ru-RU" b="0" i="0" dirty="0" err="1">
                <a:solidFill>
                  <a:srgbClr val="000000"/>
                </a:solidFill>
                <a:effectLst/>
                <a:latin typeface="Times New Roman" panose="02020603050405020304" pitchFamily="18" charset="0"/>
              </a:rPr>
              <a:t>приписів</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статті</a:t>
            </a:r>
            <a:r>
              <a:rPr lang="ru-RU" b="0" i="0" dirty="0">
                <a:solidFill>
                  <a:srgbClr val="000000"/>
                </a:solidFill>
                <a:effectLst/>
                <a:latin typeface="Times New Roman" panose="02020603050405020304" pitchFamily="18" charset="0"/>
              </a:rPr>
              <a:t> 7 КАС </a:t>
            </a:r>
            <a:r>
              <a:rPr lang="ru-RU" b="0" i="0" dirty="0" err="1">
                <a:solidFill>
                  <a:srgbClr val="000000"/>
                </a:solidFill>
                <a:effectLst/>
                <a:latin typeface="Times New Roman" panose="02020603050405020304" pitchFamily="18" charset="0"/>
              </a:rPr>
              <a:t>України</a:t>
            </a:r>
            <a:r>
              <a:rPr lang="ru-RU" b="0" i="0" dirty="0">
                <a:solidFill>
                  <a:srgbClr val="000000"/>
                </a:solidFill>
                <a:effectLst/>
                <a:latin typeface="Times New Roman" panose="02020603050405020304" pitchFamily="18" charset="0"/>
              </a:rPr>
              <a:t>.</a:t>
            </a:r>
          </a:p>
        </p:txBody>
      </p:sp>
      <p:sp>
        <p:nvSpPr>
          <p:cNvPr id="5" name="TextBox 4">
            <a:extLst>
              <a:ext uri="{FF2B5EF4-FFF2-40B4-BE49-F238E27FC236}">
                <a16:creationId xmlns:a16="http://schemas.microsoft.com/office/drawing/2014/main" id="{26246C21-A29E-FC08-B724-81E0E55B1868}"/>
              </a:ext>
            </a:extLst>
          </p:cNvPr>
          <p:cNvSpPr txBox="1"/>
          <p:nvPr/>
        </p:nvSpPr>
        <p:spPr>
          <a:xfrm>
            <a:off x="350195" y="865762"/>
            <a:ext cx="6186790" cy="369332"/>
          </a:xfrm>
          <a:prstGeom prst="rect">
            <a:avLst/>
          </a:prstGeom>
          <a:noFill/>
        </p:spPr>
        <p:txBody>
          <a:bodyPr wrap="square">
            <a:spAutoFit/>
          </a:bodyPr>
          <a:lstStyle/>
          <a:p>
            <a:r>
              <a:rPr lang="en-AU" dirty="0"/>
              <a:t>https://reyestr.court.gov.ua/Review/125012036</a:t>
            </a:r>
            <a:endParaRPr lang="uk-UA" dirty="0"/>
          </a:p>
        </p:txBody>
      </p:sp>
    </p:spTree>
    <p:extLst>
      <p:ext uri="{BB962C8B-B14F-4D97-AF65-F5344CB8AC3E}">
        <p14:creationId xmlns:p14="http://schemas.microsoft.com/office/powerpoint/2010/main" val="13225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D0BE3A-CD34-BC64-3122-1FE49D51D300}"/>
              </a:ext>
            </a:extLst>
          </p:cNvPr>
          <p:cNvSpPr>
            <a:spLocks noGrp="1"/>
          </p:cNvSpPr>
          <p:nvPr>
            <p:ph type="title"/>
          </p:nvPr>
        </p:nvSpPr>
        <p:spPr/>
        <p:txBody>
          <a:bodyPr>
            <a:normAutofit/>
          </a:bodyPr>
          <a:lstStyle/>
          <a:p>
            <a:r>
              <a:rPr lang="uk-UA" sz="2000" dirty="0"/>
              <a:t>Стаття 16 Конституції України, стаття 50 Закону України «Про охорону навколишнього природного середовища» – екологічна безпека – стан навколишнього середовища у якому забезпечується</a:t>
            </a:r>
          </a:p>
        </p:txBody>
      </p:sp>
      <p:graphicFrame>
        <p:nvGraphicFramePr>
          <p:cNvPr id="5" name="Місце для вмісту 4">
            <a:extLst>
              <a:ext uri="{FF2B5EF4-FFF2-40B4-BE49-F238E27FC236}">
                <a16:creationId xmlns:a16="http://schemas.microsoft.com/office/drawing/2014/main" id="{63DE10E8-5086-D93A-D139-24BAA1EE08A6}"/>
              </a:ext>
            </a:extLst>
          </p:cNvPr>
          <p:cNvGraphicFramePr>
            <a:graphicFrameLocks noGrp="1"/>
          </p:cNvGraphicFramePr>
          <p:nvPr>
            <p:ph idx="1"/>
          </p:nvPr>
        </p:nvGraphicFramePr>
        <p:xfrm>
          <a:off x="424775" y="2667973"/>
          <a:ext cx="11342450" cy="2175834"/>
        </p:xfrm>
        <a:graphic>
          <a:graphicData uri="http://schemas.openxmlformats.org/drawingml/2006/table">
            <a:tbl>
              <a:tblPr firstRow="1" firstCol="1" bandRow="1">
                <a:tableStyleId>{5C22544A-7EE6-4342-B048-85BDC9FD1C3A}</a:tableStyleId>
              </a:tblPr>
              <a:tblGrid>
                <a:gridCol w="2835005">
                  <a:extLst>
                    <a:ext uri="{9D8B030D-6E8A-4147-A177-3AD203B41FA5}">
                      <a16:colId xmlns:a16="http://schemas.microsoft.com/office/drawing/2014/main" val="3459531053"/>
                    </a:ext>
                  </a:extLst>
                </a:gridCol>
                <a:gridCol w="2835005">
                  <a:extLst>
                    <a:ext uri="{9D8B030D-6E8A-4147-A177-3AD203B41FA5}">
                      <a16:colId xmlns:a16="http://schemas.microsoft.com/office/drawing/2014/main" val="870932371"/>
                    </a:ext>
                  </a:extLst>
                </a:gridCol>
                <a:gridCol w="2836220">
                  <a:extLst>
                    <a:ext uri="{9D8B030D-6E8A-4147-A177-3AD203B41FA5}">
                      <a16:colId xmlns:a16="http://schemas.microsoft.com/office/drawing/2014/main" val="234872583"/>
                    </a:ext>
                  </a:extLst>
                </a:gridCol>
                <a:gridCol w="2836220">
                  <a:extLst>
                    <a:ext uri="{9D8B030D-6E8A-4147-A177-3AD203B41FA5}">
                      <a16:colId xmlns:a16="http://schemas.microsoft.com/office/drawing/2014/main" val="3031822724"/>
                    </a:ext>
                  </a:extLst>
                </a:gridCol>
              </a:tblGrid>
              <a:tr h="783326">
                <a:tc rowSpan="3">
                  <a:txBody>
                    <a:bodyPr/>
                    <a:lstStyle/>
                    <a:p>
                      <a:pPr algn="just">
                        <a:lnSpc>
                          <a:spcPct val="107000"/>
                        </a:lnSpc>
                        <a:spcAft>
                          <a:spcPts val="800"/>
                        </a:spcAft>
                        <a:buNone/>
                      </a:pPr>
                      <a:r>
                        <a:rPr lang="uk-UA" sz="1800" dirty="0">
                          <a:effectLst/>
                        </a:rPr>
                        <a:t> </a:t>
                      </a:r>
                    </a:p>
                    <a:p>
                      <a:pPr algn="just">
                        <a:lnSpc>
                          <a:spcPct val="107000"/>
                        </a:lnSpc>
                        <a:spcAft>
                          <a:spcPts val="800"/>
                        </a:spcAft>
                        <a:buNone/>
                      </a:pPr>
                      <a:r>
                        <a:rPr lang="uk-UA" sz="1800" dirty="0">
                          <a:effectLst/>
                        </a:rPr>
                        <a:t>Попередження</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dirty="0">
                          <a:effectLst/>
                        </a:rPr>
                        <a:t>Погіршення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a:effectLst/>
                        </a:rPr>
                        <a:t>Екологічної</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a:effectLst/>
                        </a:rPr>
                        <a:t>Обстановки</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922501"/>
                  </a:ext>
                </a:extLst>
              </a:tr>
              <a:tr h="696254">
                <a:tc vMerge="1">
                  <a:txBody>
                    <a:bodyPr/>
                    <a:lstStyle/>
                    <a:p>
                      <a:endParaRPr lang="uk-UA"/>
                    </a:p>
                  </a:txBody>
                  <a:tcPr/>
                </a:tc>
                <a:tc>
                  <a:txBody>
                    <a:bodyPr/>
                    <a:lstStyle/>
                    <a:p>
                      <a:pPr algn="just">
                        <a:lnSpc>
                          <a:spcPct val="107000"/>
                        </a:lnSpc>
                        <a:spcAft>
                          <a:spcPts val="800"/>
                        </a:spcAft>
                        <a:buNone/>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a:effectLst/>
                        </a:rPr>
                        <a:t>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04183"/>
                  </a:ext>
                </a:extLst>
              </a:tr>
              <a:tr h="696254">
                <a:tc vMerge="1">
                  <a:txBody>
                    <a:bodyPr/>
                    <a:lstStyle/>
                    <a:p>
                      <a:endParaRPr lang="uk-UA"/>
                    </a:p>
                  </a:txBody>
                  <a:tcPr/>
                </a:tc>
                <a:tc>
                  <a:txBody>
                    <a:bodyPr/>
                    <a:lstStyle/>
                    <a:p>
                      <a:pPr algn="just">
                        <a:lnSpc>
                          <a:spcPct val="107000"/>
                        </a:lnSpc>
                        <a:spcAft>
                          <a:spcPts val="800"/>
                        </a:spcAft>
                        <a:buNone/>
                      </a:pPr>
                      <a:r>
                        <a:rPr lang="uk-UA" sz="1800">
                          <a:effectLst/>
                        </a:rPr>
                        <a:t>Виникнення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a:effectLst/>
                        </a:rPr>
                        <a:t>Небезпеки </a:t>
                      </a:r>
                      <a:endParaRPr lang="uk-U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buNone/>
                      </a:pPr>
                      <a:r>
                        <a:rPr lang="uk-UA" sz="1800" dirty="0">
                          <a:effectLst/>
                        </a:rPr>
                        <a:t>Здоров’ю людей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1172123"/>
                  </a:ext>
                </a:extLst>
              </a:tr>
            </a:tbl>
          </a:graphicData>
        </a:graphic>
      </p:graphicFrame>
    </p:spTree>
    <p:extLst>
      <p:ext uri="{BB962C8B-B14F-4D97-AF65-F5344CB8AC3E}">
        <p14:creationId xmlns:p14="http://schemas.microsoft.com/office/powerpoint/2010/main" val="332208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A6BD0B-8B87-0E6D-2613-B840E0062BFD}"/>
              </a:ext>
            </a:extLst>
          </p:cNvPr>
          <p:cNvSpPr>
            <a:spLocks noGrp="1"/>
          </p:cNvSpPr>
          <p:nvPr>
            <p:ph type="title"/>
          </p:nvPr>
        </p:nvSpPr>
        <p:spPr/>
        <p:txBody>
          <a:bodyPr/>
          <a:lstStyle/>
          <a:p>
            <a:r>
              <a:rPr lang="uk-UA" dirty="0"/>
              <a:t>Право - </a:t>
            </a:r>
          </a:p>
        </p:txBody>
      </p:sp>
      <p:sp>
        <p:nvSpPr>
          <p:cNvPr id="3" name="Місце для вмісту 2">
            <a:extLst>
              <a:ext uri="{FF2B5EF4-FFF2-40B4-BE49-F238E27FC236}">
                <a16:creationId xmlns:a16="http://schemas.microsoft.com/office/drawing/2014/main" id="{B40A92BB-3DFA-5180-BA35-2ACEA68646EF}"/>
              </a:ext>
            </a:extLst>
          </p:cNvPr>
          <p:cNvSpPr>
            <a:spLocks noGrp="1"/>
          </p:cNvSpPr>
          <p:nvPr>
            <p:ph idx="1"/>
          </p:nvPr>
        </p:nvSpPr>
        <p:spPr/>
        <p:txBody>
          <a:bodyPr/>
          <a:lstStyle/>
          <a:p>
            <a:r>
              <a:rPr lang="uk-UA" dirty="0"/>
              <a:t>це </a:t>
            </a:r>
            <a:r>
              <a:rPr lang="uk-UA" dirty="0">
                <a:solidFill>
                  <a:schemeClr val="accent3"/>
                </a:solidFill>
              </a:rPr>
              <a:t>система загальнообов’язкових</a:t>
            </a:r>
            <a:r>
              <a:rPr lang="uk-UA" dirty="0"/>
              <a:t>, </a:t>
            </a:r>
          </a:p>
          <a:p>
            <a:r>
              <a:rPr lang="uk-UA" dirty="0">
                <a:solidFill>
                  <a:schemeClr val="accent3"/>
                </a:solidFill>
              </a:rPr>
              <a:t>формально визначених норм</a:t>
            </a:r>
            <a:r>
              <a:rPr lang="uk-UA" dirty="0"/>
              <a:t>, </a:t>
            </a:r>
          </a:p>
          <a:p>
            <a:r>
              <a:rPr lang="uk-UA" dirty="0"/>
              <a:t>що </a:t>
            </a:r>
            <a:r>
              <a:rPr lang="uk-UA" dirty="0">
                <a:solidFill>
                  <a:schemeClr val="accent3"/>
                </a:solidFill>
              </a:rPr>
              <a:t>встановлюються і забезпечуються </a:t>
            </a:r>
            <a:r>
              <a:rPr lang="uk-UA" dirty="0"/>
              <a:t>державою </a:t>
            </a:r>
          </a:p>
          <a:p>
            <a:r>
              <a:rPr lang="uk-UA" dirty="0"/>
              <a:t>та </a:t>
            </a:r>
            <a:r>
              <a:rPr lang="uk-UA" dirty="0">
                <a:solidFill>
                  <a:schemeClr val="accent3"/>
                </a:solidFill>
              </a:rPr>
              <a:t>спрямовуються на врегулювання суспільних відносин</a:t>
            </a:r>
            <a:r>
              <a:rPr lang="uk-UA" dirty="0"/>
              <a:t>.</a:t>
            </a:r>
          </a:p>
        </p:txBody>
      </p:sp>
    </p:spTree>
    <p:extLst>
      <p:ext uri="{BB962C8B-B14F-4D97-AF65-F5344CB8AC3E}">
        <p14:creationId xmlns:p14="http://schemas.microsoft.com/office/powerpoint/2010/main" val="426258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110ADB-D5C1-EC0D-5E4A-83FA88BD43F0}"/>
              </a:ext>
            </a:extLst>
          </p:cNvPr>
          <p:cNvSpPr txBox="1"/>
          <p:nvPr/>
        </p:nvSpPr>
        <p:spPr>
          <a:xfrm>
            <a:off x="494852" y="579126"/>
            <a:ext cx="11446136" cy="830997"/>
          </a:xfrm>
          <a:prstGeom prst="rect">
            <a:avLst/>
          </a:prstGeom>
          <a:noFill/>
        </p:spPr>
        <p:txBody>
          <a:bodyPr wrap="square">
            <a:spAutoFit/>
          </a:bodyPr>
          <a:lstStyle/>
          <a:p>
            <a:r>
              <a:rPr lang="uk-UA" sz="2400" b="1" dirty="0"/>
              <a:t>Закон України «Про оцінку впливу на довкілля» </a:t>
            </a:r>
            <a:r>
              <a:rPr lang="en-US" sz="2400" b="1" dirty="0"/>
              <a:t> </a:t>
            </a:r>
          </a:p>
          <a:p>
            <a:r>
              <a:rPr lang="uk-UA" sz="2400" b="1" dirty="0"/>
              <a:t>https://zakon.rada.gov.ua/laws/show/2059-19#Text</a:t>
            </a:r>
          </a:p>
        </p:txBody>
      </p:sp>
      <p:sp>
        <p:nvSpPr>
          <p:cNvPr id="11" name="TextBox 10">
            <a:extLst>
              <a:ext uri="{FF2B5EF4-FFF2-40B4-BE49-F238E27FC236}">
                <a16:creationId xmlns:a16="http://schemas.microsoft.com/office/drawing/2014/main" id="{D6A12F21-AE08-67A8-E67B-D11DB0238DB6}"/>
              </a:ext>
            </a:extLst>
          </p:cNvPr>
          <p:cNvSpPr txBox="1"/>
          <p:nvPr/>
        </p:nvSpPr>
        <p:spPr>
          <a:xfrm>
            <a:off x="254643" y="2277731"/>
            <a:ext cx="11686345" cy="3416320"/>
          </a:xfrm>
          <a:prstGeom prst="rect">
            <a:avLst/>
          </a:prstGeom>
          <a:noFill/>
        </p:spPr>
        <p:txBody>
          <a:bodyPr wrap="square">
            <a:spAutoFit/>
          </a:bodyPr>
          <a:lstStyle/>
          <a:p>
            <a:pPr algn="just"/>
            <a:r>
              <a:rPr lang="uk-UA" sz="2400" dirty="0"/>
              <a:t>Цей Закон встановлює правові та організаційні засади оцінки впливу на довкілля, спрямованої на </a:t>
            </a:r>
          </a:p>
          <a:p>
            <a:pPr marL="342900" indent="-342900" algn="just">
              <a:buFontTx/>
              <a:buChar char="-"/>
            </a:pPr>
            <a:r>
              <a:rPr lang="uk-UA" sz="2400" dirty="0"/>
              <a:t>запобігання шкоді довкіллю, </a:t>
            </a:r>
          </a:p>
          <a:p>
            <a:pPr marL="342900" indent="-342900" algn="just">
              <a:buFontTx/>
              <a:buChar char="-"/>
            </a:pPr>
            <a:r>
              <a:rPr lang="uk-UA" sz="2400" dirty="0"/>
              <a:t>забезпечення екологічної безпеки, </a:t>
            </a:r>
          </a:p>
          <a:p>
            <a:pPr marL="342900" indent="-342900" algn="just">
              <a:buFontTx/>
              <a:buChar char="-"/>
            </a:pPr>
            <a:r>
              <a:rPr lang="uk-UA" sz="2400" dirty="0"/>
              <a:t>охорони довкілля, </a:t>
            </a:r>
          </a:p>
          <a:p>
            <a:pPr marL="342900" indent="-342900" algn="just">
              <a:buFontTx/>
              <a:buChar char="-"/>
            </a:pPr>
            <a:r>
              <a:rPr lang="uk-UA" sz="2400" dirty="0"/>
              <a:t>раціонального використання і відтворення природних ресурсів, </a:t>
            </a:r>
          </a:p>
          <a:p>
            <a:pPr algn="just"/>
            <a:r>
              <a:rPr lang="uk-UA" sz="2400" dirty="0"/>
              <a:t>у процесі прийняття рішень про провадження господарської діяльності, яка може мати значний вплив на довкілля, з урахуванням державних, громадських та приватних інтересів.</a:t>
            </a:r>
          </a:p>
        </p:txBody>
      </p:sp>
    </p:spTree>
    <p:extLst>
      <p:ext uri="{BB962C8B-B14F-4D97-AF65-F5344CB8AC3E}">
        <p14:creationId xmlns:p14="http://schemas.microsoft.com/office/powerpoint/2010/main" val="223268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E500B7-4C50-0910-7D30-57A0E0A0105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5430F59-4A86-898C-BD84-9F14BB6AAADB}"/>
              </a:ext>
            </a:extLst>
          </p:cNvPr>
          <p:cNvSpPr>
            <a:spLocks noGrp="1"/>
          </p:cNvSpPr>
          <p:nvPr>
            <p:ph idx="1"/>
          </p:nvPr>
        </p:nvSpPr>
        <p:spPr/>
        <p:txBody>
          <a:bodyPr/>
          <a:lstStyle/>
          <a:p>
            <a:pPr marL="0" indent="0">
              <a:buNone/>
            </a:pPr>
            <a:r>
              <a:rPr lang="uk-UA" dirty="0"/>
              <a:t>2) громадськість - одна чи більше фізичних або юридичних осіб, їх об’єднання, організації або групи;</a:t>
            </a:r>
          </a:p>
        </p:txBody>
      </p:sp>
      <p:sp>
        <p:nvSpPr>
          <p:cNvPr id="6" name="TextBox 5">
            <a:extLst>
              <a:ext uri="{FF2B5EF4-FFF2-40B4-BE49-F238E27FC236}">
                <a16:creationId xmlns:a16="http://schemas.microsoft.com/office/drawing/2014/main" id="{C0EDB2D1-310A-64D8-AA15-83B6C1800F81}"/>
              </a:ext>
            </a:extLst>
          </p:cNvPr>
          <p:cNvSpPr txBox="1"/>
          <p:nvPr/>
        </p:nvSpPr>
        <p:spPr>
          <a:xfrm>
            <a:off x="838200" y="3197507"/>
            <a:ext cx="10515600" cy="523220"/>
          </a:xfrm>
          <a:prstGeom prst="rect">
            <a:avLst/>
          </a:prstGeom>
          <a:noFill/>
        </p:spPr>
        <p:txBody>
          <a:bodyPr wrap="square" rtlCol="0">
            <a:spAutoFit/>
          </a:bodyPr>
          <a:lstStyle/>
          <a:p>
            <a:r>
              <a:rPr lang="uk-UA" sz="2800" dirty="0">
                <a:latin typeface="Times New Roman" panose="02020603050405020304" pitchFamily="18" charset="0"/>
                <a:cs typeface="Times New Roman" panose="02020603050405020304" pitchFamily="18" charset="0"/>
              </a:rPr>
              <a:t>Заклади вищої освіти, об</a:t>
            </a:r>
            <a:r>
              <a:rPr lang="en-US" sz="2800" dirty="0">
                <a:latin typeface="Times New Roman" panose="02020603050405020304" pitchFamily="18" charset="0"/>
                <a:cs typeface="Times New Roman" panose="02020603050405020304" pitchFamily="18" charset="0"/>
              </a:rPr>
              <a:t>’</a:t>
            </a:r>
            <a:r>
              <a:rPr lang="uk-UA" sz="2800" dirty="0" err="1">
                <a:latin typeface="Times New Roman" panose="02020603050405020304" pitchFamily="18" charset="0"/>
                <a:cs typeface="Times New Roman" panose="02020603050405020304" pitchFamily="18" charset="0"/>
              </a:rPr>
              <a:t>єкти</a:t>
            </a:r>
            <a:r>
              <a:rPr lang="uk-UA" sz="2800" dirty="0">
                <a:latin typeface="Times New Roman" panose="02020603050405020304" pitchFamily="18" charset="0"/>
                <a:cs typeface="Times New Roman" panose="02020603050405020304" pitchFamily="18" charset="0"/>
              </a:rPr>
              <a:t> ПЗФ</a:t>
            </a:r>
            <a:r>
              <a:rPr lang="pl-PL" sz="28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 ініціативні групи </a:t>
            </a:r>
          </a:p>
        </p:txBody>
      </p:sp>
    </p:spTree>
    <p:extLst>
      <p:ext uri="{BB962C8B-B14F-4D97-AF65-F5344CB8AC3E}">
        <p14:creationId xmlns:p14="http://schemas.microsoft.com/office/powerpoint/2010/main" val="29637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A9210A9-8598-50F2-BE22-029A5D13E9D4}"/>
              </a:ext>
            </a:extLst>
          </p:cNvPr>
          <p:cNvSpPr>
            <a:spLocks noGrp="1"/>
          </p:cNvSpPr>
          <p:nvPr>
            <p:ph idx="1"/>
          </p:nvPr>
        </p:nvSpPr>
        <p:spPr>
          <a:xfrm>
            <a:off x="123463" y="392605"/>
            <a:ext cx="11945073" cy="5679252"/>
          </a:xfrm>
        </p:spPr>
        <p:txBody>
          <a:bodyPr>
            <a:normAutofit fontScale="85000" lnSpcReduction="20000"/>
          </a:bodyPr>
          <a:lstStyle/>
          <a:p>
            <a:pPr marL="0" indent="0" algn="just">
              <a:buNone/>
            </a:pPr>
            <a:r>
              <a:rPr lang="uk-UA" dirty="0">
                <a:latin typeface="Times New Roman" panose="02020603050405020304" pitchFamily="18" charset="0"/>
                <a:cs typeface="Times New Roman" panose="02020603050405020304" pitchFamily="18" charset="0"/>
              </a:rPr>
              <a:t>Ч. 8 статті 6 Закону України «Про оцінку впливу на довкілля»</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Звіт з оцінки впливу на довкілля підписується </a:t>
            </a:r>
            <a:r>
              <a:rPr lang="uk-UA" b="1" dirty="0">
                <a:latin typeface="Times New Roman" panose="02020603050405020304" pitchFamily="18" charset="0"/>
                <a:cs typeface="Times New Roman" panose="02020603050405020304" pitchFamily="18" charset="0"/>
              </a:rPr>
              <a:t>всіма його авторами (виконавцями) із зазначенням їхньої кваліфікації</a:t>
            </a:r>
            <a:r>
              <a:rPr lang="uk-UA" dirty="0">
                <a:latin typeface="Times New Roman" panose="02020603050405020304" pitchFamily="18" charset="0"/>
                <a:cs typeface="Times New Roman" panose="02020603050405020304" pitchFamily="18" charset="0"/>
              </a:rPr>
              <a:t> та зберігається в Єдиному реєстрі з оцінки впливу на довкілля протягом усього часу провадження планованої діяльності, але не менш як п’ять років з дня отримання рішення про провадження планованої діяльності.</a:t>
            </a:r>
          </a:p>
          <a:p>
            <a:pPr marL="0" indent="0" algn="just">
              <a:buNone/>
            </a:pPr>
            <a:endParaRPr lang="uk-UA"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Ч. 2 статті 7 Громадськість має право подавати </a:t>
            </a:r>
            <a:r>
              <a:rPr lang="uk-UA" b="1" dirty="0">
                <a:latin typeface="Times New Roman" panose="02020603050405020304" pitchFamily="18" charset="0"/>
                <a:cs typeface="Times New Roman" panose="02020603050405020304" pitchFamily="18" charset="0"/>
              </a:rPr>
              <a:t>будь-які зауваження чи пропозиції</a:t>
            </a:r>
            <a:r>
              <a:rPr lang="uk-UA" dirty="0">
                <a:latin typeface="Times New Roman" panose="02020603050405020304" pitchFamily="18" charset="0"/>
                <a:cs typeface="Times New Roman" panose="02020603050405020304" pitchFamily="18" charset="0"/>
              </a:rPr>
              <a:t>, які, на її думку, стосуються планованої діяльності, </a:t>
            </a:r>
            <a:r>
              <a:rPr lang="uk-UA" b="1" dirty="0">
                <a:latin typeface="Times New Roman" panose="02020603050405020304" pitchFamily="18" charset="0"/>
                <a:cs typeface="Times New Roman" panose="02020603050405020304" pitchFamily="18" charset="0"/>
              </a:rPr>
              <a:t>без необхідності їх обґрунтування.</a:t>
            </a:r>
          </a:p>
          <a:p>
            <a:pPr marL="0" indent="0" algn="just">
              <a:buNone/>
            </a:pPr>
            <a:endParaRPr lang="uk-UA" b="1" dirty="0">
              <a:latin typeface="Times New Roman" panose="02020603050405020304" pitchFamily="18" charset="0"/>
              <a:cs typeface="Times New Roman" panose="02020603050405020304" pitchFamily="18" charset="0"/>
            </a:endParaRPr>
          </a:p>
          <a:p>
            <a:pPr marL="0" indent="0" algn="just">
              <a:buNone/>
            </a:pPr>
            <a:r>
              <a:rPr lang="uk-UA" b="1" dirty="0">
                <a:latin typeface="Times New Roman" panose="02020603050405020304" pitchFamily="18" charset="0"/>
                <a:cs typeface="Times New Roman" panose="02020603050405020304" pitchFamily="18" charset="0"/>
              </a:rPr>
              <a:t>Директива </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2"/>
              </a:rPr>
              <a:t>https://eur-lex.europa.eu/legal-content/EN/TXT/?uri=CELEX%3A02011L0092-20140515#M1-1</a:t>
            </a:r>
            <a:r>
              <a:rPr lang="uk-UA" b="1" dirty="0">
                <a:latin typeface="Times New Roman" panose="02020603050405020304" pitchFamily="18" charset="0"/>
                <a:cs typeface="Times New Roman" panose="02020603050405020304" pitchFamily="18" charset="0"/>
              </a:rPr>
              <a:t> </a:t>
            </a:r>
            <a:r>
              <a:rPr lang="en-AU" b="1" dirty="0"/>
              <a:t>Directive 2011/92/EU</a:t>
            </a:r>
            <a:r>
              <a:rPr lang="uk-UA" b="1" dirty="0"/>
              <a:t> </a:t>
            </a:r>
            <a:endParaRPr lang="uk-UA" b="1" dirty="0">
              <a:latin typeface="Times New Roman" panose="02020603050405020304" pitchFamily="18" charset="0"/>
              <a:cs typeface="Times New Roman" panose="02020603050405020304" pitchFamily="18" charset="0"/>
            </a:endParaRPr>
          </a:p>
          <a:p>
            <a:pPr marL="0" indent="0" algn="just">
              <a:buNone/>
            </a:pPr>
            <a:r>
              <a:rPr lang="uk-UA" dirty="0"/>
              <a:t>Ефективна участь громадськості в ухваленні рішень дає змогу громадськості висловити, а виробнику рішень - врахувати думки та занепокоєння, які можуть бути </a:t>
            </a:r>
            <a:r>
              <a:rPr lang="uk-UA" dirty="0">
                <a:highlight>
                  <a:srgbClr val="FFFF00"/>
                </a:highlight>
              </a:rPr>
              <a:t>релевантними для таких рішень</a:t>
            </a:r>
            <a:r>
              <a:rPr lang="uk-UA" dirty="0"/>
              <a:t>, підвищуючи таким чином підзвітність і прозорість процесу вироблення й ухвалення рішень і сприяючи громадській обізнаності про екологічні проблеми та підтримці ухвалених рішень.</a:t>
            </a:r>
            <a:endParaRPr lang="uk-UA"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79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10F523-604C-FD9C-372A-9BFF8282A440}"/>
              </a:ext>
            </a:extLst>
          </p:cNvPr>
          <p:cNvSpPr>
            <a:spLocks noGrp="1"/>
          </p:cNvSpPr>
          <p:nvPr>
            <p:ph type="title"/>
          </p:nvPr>
        </p:nvSpPr>
        <p:spPr>
          <a:xfrm>
            <a:off x="138896" y="365125"/>
            <a:ext cx="12053104" cy="815493"/>
          </a:xfrm>
        </p:spPr>
        <p:txBody>
          <a:bodyPr>
            <a:normAutofit/>
          </a:bodyPr>
          <a:lstStyle/>
          <a:p>
            <a:r>
              <a:rPr lang="uk-UA" sz="2400" dirty="0"/>
              <a:t>Національна рамка кваліфікацій </a:t>
            </a:r>
            <a:r>
              <a:rPr lang="en-AU" sz="2400" dirty="0"/>
              <a:t>https://zakon.rada.gov.ua/laws/show/1341-2011-%D0%BF#Text</a:t>
            </a:r>
            <a:endParaRPr lang="uk-UA" sz="2400" dirty="0"/>
          </a:p>
        </p:txBody>
      </p:sp>
      <p:pic>
        <p:nvPicPr>
          <p:cNvPr id="5" name="Місце для вмісту 4">
            <a:extLst>
              <a:ext uri="{FF2B5EF4-FFF2-40B4-BE49-F238E27FC236}">
                <a16:creationId xmlns:a16="http://schemas.microsoft.com/office/drawing/2014/main" id="{50C261B5-EC6E-FEA2-188F-F6DD74657F0E}"/>
              </a:ext>
            </a:extLst>
          </p:cNvPr>
          <p:cNvPicPr>
            <a:picLocks noGrp="1" noChangeAspect="1"/>
          </p:cNvPicPr>
          <p:nvPr>
            <p:ph idx="1"/>
          </p:nvPr>
        </p:nvPicPr>
        <p:blipFill>
          <a:blip r:embed="rId2"/>
          <a:srcRect l="26858" t="18427" r="27506" b="5775"/>
          <a:stretch>
            <a:fillRect/>
          </a:stretch>
        </p:blipFill>
        <p:spPr>
          <a:xfrm>
            <a:off x="439837" y="1342663"/>
            <a:ext cx="11435787" cy="5335929"/>
          </a:xfrm>
        </p:spPr>
      </p:pic>
    </p:spTree>
    <p:extLst>
      <p:ext uri="{BB962C8B-B14F-4D97-AF65-F5344CB8AC3E}">
        <p14:creationId xmlns:p14="http://schemas.microsoft.com/office/powerpoint/2010/main" val="55302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813DB1-E179-5947-922F-40A2C7485346}"/>
              </a:ext>
            </a:extLst>
          </p:cNvPr>
          <p:cNvSpPr>
            <a:spLocks noGrp="1"/>
          </p:cNvSpPr>
          <p:nvPr>
            <p:ph type="title"/>
          </p:nvPr>
        </p:nvSpPr>
        <p:spPr>
          <a:xfrm>
            <a:off x="474561" y="365125"/>
            <a:ext cx="11296891" cy="1325563"/>
          </a:xfrm>
        </p:spPr>
        <p:txBody>
          <a:bodyPr>
            <a:normAutofit fontScale="90000"/>
          </a:bodyPr>
          <a:lstStyle/>
          <a:p>
            <a:r>
              <a:rPr lang="uk-UA" dirty="0"/>
              <a:t>Про наукову та науково-технічну діяльність </a:t>
            </a:r>
            <a:r>
              <a:rPr lang="en-AU" dirty="0"/>
              <a:t>https://zakon.rada.gov.ua/laws/show/848-19#Text</a:t>
            </a:r>
            <a:endParaRPr lang="uk-UA" dirty="0"/>
          </a:p>
        </p:txBody>
      </p:sp>
      <p:sp>
        <p:nvSpPr>
          <p:cNvPr id="3" name="Місце для вмісту 2">
            <a:extLst>
              <a:ext uri="{FF2B5EF4-FFF2-40B4-BE49-F238E27FC236}">
                <a16:creationId xmlns:a16="http://schemas.microsoft.com/office/drawing/2014/main" id="{36BF0E04-8C57-D964-664D-ED81CFD665D7}"/>
              </a:ext>
            </a:extLst>
          </p:cNvPr>
          <p:cNvSpPr>
            <a:spLocks noGrp="1"/>
          </p:cNvSpPr>
          <p:nvPr>
            <p:ph idx="1"/>
          </p:nvPr>
        </p:nvSpPr>
        <p:spPr>
          <a:xfrm>
            <a:off x="687729" y="2277038"/>
            <a:ext cx="10515600" cy="4351338"/>
          </a:xfrm>
        </p:spPr>
        <p:txBody>
          <a:bodyPr>
            <a:normAutofit/>
          </a:bodyPr>
          <a:lstStyle/>
          <a:p>
            <a:pPr marL="0" indent="0">
              <a:buNone/>
            </a:pPr>
            <a:r>
              <a:rPr lang="uk-UA" dirty="0"/>
              <a:t>12) наукова діяльність - інтелектуальна творча діяльність, спрямована на одержання нових знань та (або) пошук шляхів їх застосування, основними видами якої є фундаментальні та прикладні наукові дослідження;</a:t>
            </a:r>
          </a:p>
          <a:p>
            <a:pPr marL="0" indent="0">
              <a:buNone/>
            </a:pPr>
            <a:r>
              <a:rPr lang="uk-UA" dirty="0"/>
              <a:t>14) наукова (науково-технічна) продукція - науковий та (або) науково-технічний (прикладний) результат, призначений для реалізації;</a:t>
            </a:r>
          </a:p>
          <a:p>
            <a:pPr marL="0" indent="0">
              <a:buNone/>
            </a:pPr>
            <a:endParaRPr lang="uk-UA" dirty="0"/>
          </a:p>
        </p:txBody>
      </p:sp>
    </p:spTree>
    <p:extLst>
      <p:ext uri="{BB962C8B-B14F-4D97-AF65-F5344CB8AC3E}">
        <p14:creationId xmlns:p14="http://schemas.microsoft.com/office/powerpoint/2010/main" val="3948852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84B72FE-62DF-1E5C-75E3-CAF6B67711FE}"/>
              </a:ext>
            </a:extLst>
          </p:cNvPr>
          <p:cNvSpPr>
            <a:spLocks noGrp="1"/>
          </p:cNvSpPr>
          <p:nvPr>
            <p:ph idx="1"/>
          </p:nvPr>
        </p:nvSpPr>
        <p:spPr>
          <a:xfrm>
            <a:off x="317339" y="448238"/>
            <a:ext cx="11477263" cy="5987286"/>
          </a:xfrm>
        </p:spPr>
        <p:txBody>
          <a:bodyPr>
            <a:normAutofit lnSpcReduction="10000"/>
          </a:bodyPr>
          <a:lstStyle/>
          <a:p>
            <a:pPr marL="0" indent="0">
              <a:buNone/>
            </a:pPr>
            <a:r>
              <a:rPr lang="ru-RU" b="1" dirty="0" err="1"/>
              <a:t>Стаття</a:t>
            </a:r>
            <a:r>
              <a:rPr lang="ru-RU" b="1" dirty="0"/>
              <a:t> 10. </a:t>
            </a:r>
            <a:r>
              <a:rPr lang="ru-RU" dirty="0" err="1"/>
              <a:t>Експертні</a:t>
            </a:r>
            <a:r>
              <a:rPr lang="ru-RU" dirty="0"/>
              <a:t> </a:t>
            </a:r>
            <a:r>
              <a:rPr lang="ru-RU" dirty="0" err="1"/>
              <a:t>комісії</a:t>
            </a:r>
            <a:r>
              <a:rPr lang="ru-RU" dirty="0"/>
              <a:t> з </a:t>
            </a:r>
            <a:r>
              <a:rPr lang="ru-RU" dirty="0" err="1"/>
              <a:t>оцінки</a:t>
            </a:r>
            <a:r>
              <a:rPr lang="ru-RU" dirty="0"/>
              <a:t> </a:t>
            </a:r>
            <a:r>
              <a:rPr lang="ru-RU" dirty="0" err="1"/>
              <a:t>впливу</a:t>
            </a:r>
            <a:r>
              <a:rPr lang="ru-RU" dirty="0"/>
              <a:t> на </a:t>
            </a:r>
            <a:r>
              <a:rPr lang="ru-RU" dirty="0" err="1"/>
              <a:t>довкілля</a:t>
            </a:r>
            <a:endParaRPr lang="ru-RU" dirty="0"/>
          </a:p>
          <a:p>
            <a:pPr marL="0" indent="0">
              <a:buNone/>
            </a:pPr>
            <a:r>
              <a:rPr lang="ru-RU" dirty="0"/>
              <a:t>1. З метою </a:t>
            </a:r>
            <a:r>
              <a:rPr lang="ru-RU" dirty="0" err="1"/>
              <a:t>здійснення</a:t>
            </a:r>
            <a:r>
              <a:rPr lang="ru-RU" dirty="0"/>
              <a:t> </a:t>
            </a:r>
            <a:r>
              <a:rPr lang="ru-RU" dirty="0" err="1"/>
              <a:t>своїх</a:t>
            </a:r>
            <a:r>
              <a:rPr lang="ru-RU" dirty="0"/>
              <a:t> </a:t>
            </a:r>
            <a:r>
              <a:rPr lang="ru-RU" dirty="0" err="1"/>
              <a:t>повноважень</a:t>
            </a:r>
            <a:r>
              <a:rPr lang="ru-RU" dirty="0"/>
              <a:t>, </a:t>
            </a:r>
            <a:r>
              <a:rPr lang="ru-RU" dirty="0" err="1"/>
              <a:t>визначених</a:t>
            </a:r>
            <a:r>
              <a:rPr lang="ru-RU" dirty="0"/>
              <a:t> </a:t>
            </a:r>
            <a:r>
              <a:rPr lang="ru-RU" u="sng" dirty="0" err="1">
                <a:hlinkClick r:id="rId2"/>
              </a:rPr>
              <a:t>статтями</a:t>
            </a:r>
            <a:r>
              <a:rPr lang="ru-RU" u="sng" dirty="0">
                <a:hlinkClick r:id="rId2"/>
              </a:rPr>
              <a:t> 5</a:t>
            </a:r>
            <a:r>
              <a:rPr lang="ru-RU" dirty="0"/>
              <a:t>, </a:t>
            </a:r>
            <a:r>
              <a:rPr lang="ru-RU" u="sng" dirty="0">
                <a:hlinkClick r:id="rId3"/>
              </a:rPr>
              <a:t>9</a:t>
            </a:r>
            <a:r>
              <a:rPr lang="ru-RU" dirty="0"/>
              <a:t> та </a:t>
            </a:r>
            <a:r>
              <a:rPr lang="ru-RU" u="sng" dirty="0">
                <a:hlinkClick r:id="rId4"/>
              </a:rPr>
              <a:t>14 </a:t>
            </a:r>
            <a:r>
              <a:rPr lang="ru-RU" dirty="0" err="1"/>
              <a:t>цього</a:t>
            </a:r>
            <a:r>
              <a:rPr lang="ru-RU" dirty="0"/>
              <a:t> Закону, </a:t>
            </a:r>
            <a:r>
              <a:rPr lang="ru-RU" dirty="0" err="1"/>
              <a:t>уповноважений</a:t>
            </a:r>
            <a:r>
              <a:rPr lang="ru-RU" dirty="0"/>
              <a:t> </a:t>
            </a:r>
            <a:r>
              <a:rPr lang="ru-RU" dirty="0" err="1"/>
              <a:t>центральний</a:t>
            </a:r>
            <a:r>
              <a:rPr lang="ru-RU" dirty="0"/>
              <a:t> орган та </a:t>
            </a:r>
            <a:r>
              <a:rPr lang="ru-RU" dirty="0" err="1"/>
              <a:t>уповноважений</a:t>
            </a:r>
            <a:r>
              <a:rPr lang="ru-RU" dirty="0"/>
              <a:t> </a:t>
            </a:r>
            <a:r>
              <a:rPr lang="ru-RU" dirty="0" err="1"/>
              <a:t>територіальний</a:t>
            </a:r>
            <a:r>
              <a:rPr lang="ru-RU" dirty="0"/>
              <a:t> орган </a:t>
            </a:r>
            <a:r>
              <a:rPr lang="ru-RU" dirty="0" err="1"/>
              <a:t>можуть</a:t>
            </a:r>
            <a:r>
              <a:rPr lang="ru-RU" dirty="0"/>
              <a:t> </a:t>
            </a:r>
            <a:r>
              <a:rPr lang="ru-RU" dirty="0" err="1"/>
              <a:t>утворювати</a:t>
            </a:r>
            <a:r>
              <a:rPr lang="ru-RU" dirty="0"/>
              <a:t> </a:t>
            </a:r>
            <a:r>
              <a:rPr lang="ru-RU" dirty="0" err="1"/>
              <a:t>експертні</a:t>
            </a:r>
            <a:r>
              <a:rPr lang="ru-RU" dirty="0"/>
              <a:t> </a:t>
            </a:r>
            <a:r>
              <a:rPr lang="ru-RU" dirty="0" err="1"/>
              <a:t>комісії</a:t>
            </a:r>
            <a:r>
              <a:rPr lang="ru-RU" dirty="0"/>
              <a:t> з </a:t>
            </a:r>
            <a:r>
              <a:rPr lang="ru-RU" dirty="0" err="1"/>
              <a:t>оцінки</a:t>
            </a:r>
            <a:r>
              <a:rPr lang="ru-RU" dirty="0"/>
              <a:t> </a:t>
            </a:r>
            <a:r>
              <a:rPr lang="ru-RU" dirty="0" err="1"/>
              <a:t>впливу</a:t>
            </a:r>
            <a:r>
              <a:rPr lang="ru-RU" dirty="0"/>
              <a:t> на </a:t>
            </a:r>
            <a:r>
              <a:rPr lang="ru-RU" dirty="0" err="1"/>
              <a:t>довкілля</a:t>
            </a:r>
            <a:r>
              <a:rPr lang="ru-RU" dirty="0"/>
              <a:t>, члени </a:t>
            </a:r>
            <a:r>
              <a:rPr lang="ru-RU" dirty="0" err="1"/>
              <a:t>яких</a:t>
            </a:r>
            <a:r>
              <a:rPr lang="ru-RU" dirty="0"/>
              <a:t> </a:t>
            </a:r>
            <a:r>
              <a:rPr lang="ru-RU" dirty="0" err="1"/>
              <a:t>призначаються</a:t>
            </a:r>
            <a:r>
              <a:rPr lang="ru-RU" dirty="0"/>
              <a:t> </a:t>
            </a:r>
            <a:r>
              <a:rPr lang="ru-RU" dirty="0" err="1"/>
              <a:t>строком</a:t>
            </a:r>
            <a:r>
              <a:rPr lang="ru-RU" dirty="0"/>
              <a:t> на три роки. </a:t>
            </a:r>
            <a:r>
              <a:rPr lang="ru-RU" dirty="0" err="1"/>
              <a:t>Уповноважений</a:t>
            </a:r>
            <a:r>
              <a:rPr lang="ru-RU" dirty="0"/>
              <a:t> </a:t>
            </a:r>
            <a:r>
              <a:rPr lang="ru-RU" dirty="0" err="1"/>
              <a:t>центральний</a:t>
            </a:r>
            <a:r>
              <a:rPr lang="ru-RU" dirty="0"/>
              <a:t> орган веде </a:t>
            </a:r>
            <a:r>
              <a:rPr lang="ru-RU" dirty="0" err="1"/>
              <a:t>реєстр</a:t>
            </a:r>
            <a:r>
              <a:rPr lang="ru-RU" dirty="0"/>
              <a:t> </a:t>
            </a:r>
            <a:r>
              <a:rPr lang="ru-RU" dirty="0" err="1"/>
              <a:t>експертів</a:t>
            </a:r>
            <a:r>
              <a:rPr lang="ru-RU" dirty="0"/>
              <a:t>, з числа </a:t>
            </a:r>
            <a:r>
              <a:rPr lang="ru-RU" dirty="0" err="1"/>
              <a:t>яких</a:t>
            </a:r>
            <a:r>
              <a:rPr lang="ru-RU" dirty="0"/>
              <a:t> </a:t>
            </a:r>
            <a:r>
              <a:rPr lang="ru-RU" dirty="0" err="1"/>
              <a:t>можуть</a:t>
            </a:r>
            <a:r>
              <a:rPr lang="ru-RU" dirty="0"/>
              <a:t> </a:t>
            </a:r>
            <a:r>
              <a:rPr lang="ru-RU" dirty="0" err="1"/>
              <a:t>призначатися</a:t>
            </a:r>
            <a:r>
              <a:rPr lang="ru-RU" dirty="0"/>
              <a:t> члени </a:t>
            </a:r>
            <a:r>
              <a:rPr lang="ru-RU" dirty="0" err="1"/>
              <a:t>експертної</a:t>
            </a:r>
            <a:r>
              <a:rPr lang="ru-RU" dirty="0"/>
              <a:t> </a:t>
            </a:r>
            <a:r>
              <a:rPr lang="ru-RU" dirty="0" err="1"/>
              <a:t>комісії</a:t>
            </a:r>
            <a:r>
              <a:rPr lang="ru-RU" dirty="0"/>
              <a:t> з </a:t>
            </a:r>
            <a:r>
              <a:rPr lang="ru-RU" dirty="0" err="1"/>
              <a:t>оцінки</a:t>
            </a:r>
            <a:r>
              <a:rPr lang="ru-RU" dirty="0"/>
              <a:t> </a:t>
            </a:r>
            <a:r>
              <a:rPr lang="ru-RU" dirty="0" err="1"/>
              <a:t>впливу</a:t>
            </a:r>
            <a:r>
              <a:rPr lang="ru-RU" dirty="0"/>
              <a:t> на </a:t>
            </a:r>
            <a:r>
              <a:rPr lang="ru-RU" dirty="0" err="1"/>
              <a:t>довкілля</a:t>
            </a:r>
            <a:r>
              <a:rPr lang="ru-RU" dirty="0"/>
              <a:t>.</a:t>
            </a:r>
          </a:p>
          <a:p>
            <a:pPr marL="0" indent="0">
              <a:buNone/>
            </a:pPr>
            <a:r>
              <a:rPr lang="ru-RU" dirty="0"/>
              <a:t>2. </a:t>
            </a:r>
            <a:r>
              <a:rPr lang="ru-RU" dirty="0" err="1"/>
              <a:t>Положення</a:t>
            </a:r>
            <a:r>
              <a:rPr lang="ru-RU" dirty="0"/>
              <a:t> про </a:t>
            </a:r>
            <a:r>
              <a:rPr lang="ru-RU" dirty="0" err="1"/>
              <a:t>експертну</a:t>
            </a:r>
            <a:r>
              <a:rPr lang="ru-RU" dirty="0"/>
              <a:t> </a:t>
            </a:r>
            <a:r>
              <a:rPr lang="ru-RU" dirty="0" err="1"/>
              <a:t>комісію</a:t>
            </a:r>
            <a:r>
              <a:rPr lang="ru-RU" dirty="0"/>
              <a:t> з </a:t>
            </a:r>
            <a:r>
              <a:rPr lang="ru-RU" dirty="0" err="1"/>
              <a:t>оцінки</a:t>
            </a:r>
            <a:r>
              <a:rPr lang="ru-RU" dirty="0"/>
              <a:t> </a:t>
            </a:r>
            <a:r>
              <a:rPr lang="ru-RU" dirty="0" err="1"/>
              <a:t>впливу</a:t>
            </a:r>
            <a:r>
              <a:rPr lang="ru-RU" dirty="0"/>
              <a:t> на </a:t>
            </a:r>
            <a:r>
              <a:rPr lang="ru-RU" dirty="0" err="1"/>
              <a:t>довкілля</a:t>
            </a:r>
            <a:r>
              <a:rPr lang="ru-RU" dirty="0"/>
              <a:t>, </a:t>
            </a:r>
            <a:r>
              <a:rPr lang="ru-RU" dirty="0" err="1"/>
              <a:t>кваліфікаційні</a:t>
            </a:r>
            <a:r>
              <a:rPr lang="ru-RU" dirty="0"/>
              <a:t> </a:t>
            </a:r>
            <a:r>
              <a:rPr lang="ru-RU" dirty="0" err="1"/>
              <a:t>вимоги</a:t>
            </a:r>
            <a:r>
              <a:rPr lang="ru-RU" dirty="0"/>
              <a:t> до </a:t>
            </a:r>
            <a:r>
              <a:rPr lang="ru-RU" dirty="0" err="1"/>
              <a:t>експертів</a:t>
            </a:r>
            <a:r>
              <a:rPr lang="ru-RU" dirty="0"/>
              <a:t> та порядок </a:t>
            </a:r>
            <a:r>
              <a:rPr lang="ru-RU" dirty="0" err="1"/>
              <a:t>ведення</a:t>
            </a:r>
            <a:r>
              <a:rPr lang="ru-RU" dirty="0"/>
              <a:t> </a:t>
            </a:r>
            <a:r>
              <a:rPr lang="ru-RU" dirty="0" err="1"/>
              <a:t>реєстру</a:t>
            </a:r>
            <a:r>
              <a:rPr lang="ru-RU" dirty="0"/>
              <a:t> </a:t>
            </a:r>
            <a:r>
              <a:rPr lang="ru-RU" dirty="0" err="1"/>
              <a:t>експертів</a:t>
            </a:r>
            <a:r>
              <a:rPr lang="ru-RU" dirty="0"/>
              <a:t> з </a:t>
            </a:r>
            <a:r>
              <a:rPr lang="ru-RU" dirty="0" err="1"/>
              <a:t>оцінки</a:t>
            </a:r>
            <a:r>
              <a:rPr lang="ru-RU" dirty="0"/>
              <a:t> </a:t>
            </a:r>
            <a:r>
              <a:rPr lang="ru-RU" dirty="0" err="1"/>
              <a:t>впливу</a:t>
            </a:r>
            <a:r>
              <a:rPr lang="ru-RU" dirty="0"/>
              <a:t> на </a:t>
            </a:r>
            <a:r>
              <a:rPr lang="ru-RU" dirty="0" err="1"/>
              <a:t>довкілля</a:t>
            </a:r>
            <a:r>
              <a:rPr lang="ru-RU" dirty="0"/>
              <a:t> </a:t>
            </a:r>
            <a:r>
              <a:rPr lang="ru-RU" dirty="0" err="1"/>
              <a:t>затверджуються</a:t>
            </a:r>
            <a:r>
              <a:rPr lang="ru-RU" dirty="0"/>
              <a:t> </a:t>
            </a:r>
            <a:r>
              <a:rPr lang="ru-RU" dirty="0" err="1"/>
              <a:t>уповноваженим</a:t>
            </a:r>
            <a:r>
              <a:rPr lang="ru-RU" dirty="0"/>
              <a:t> </a:t>
            </a:r>
            <a:r>
              <a:rPr lang="ru-RU" dirty="0" err="1"/>
              <a:t>центральним</a:t>
            </a:r>
            <a:r>
              <a:rPr lang="ru-RU" dirty="0"/>
              <a:t> органом. На </a:t>
            </a:r>
            <a:r>
              <a:rPr lang="ru-RU" dirty="0" err="1"/>
              <a:t>членів</a:t>
            </a:r>
            <a:r>
              <a:rPr lang="ru-RU" dirty="0"/>
              <a:t> </a:t>
            </a:r>
            <a:r>
              <a:rPr lang="ru-RU" dirty="0" err="1"/>
              <a:t>експертних</a:t>
            </a:r>
            <a:r>
              <a:rPr lang="ru-RU" dirty="0"/>
              <a:t> </a:t>
            </a:r>
            <a:r>
              <a:rPr lang="ru-RU" dirty="0" err="1"/>
              <a:t>комісій</a:t>
            </a:r>
            <a:r>
              <a:rPr lang="ru-RU" dirty="0"/>
              <a:t> з </a:t>
            </a:r>
            <a:r>
              <a:rPr lang="ru-RU" dirty="0" err="1"/>
              <a:t>оцінки</a:t>
            </a:r>
            <a:r>
              <a:rPr lang="ru-RU" dirty="0"/>
              <a:t> </a:t>
            </a:r>
            <a:r>
              <a:rPr lang="ru-RU" dirty="0" err="1"/>
              <a:t>впливу</a:t>
            </a:r>
            <a:r>
              <a:rPr lang="ru-RU" dirty="0"/>
              <a:t> на </a:t>
            </a:r>
            <a:r>
              <a:rPr lang="ru-RU" dirty="0" err="1"/>
              <a:t>довкілля</a:t>
            </a:r>
            <a:r>
              <a:rPr lang="ru-RU" dirty="0"/>
              <a:t> </a:t>
            </a:r>
            <a:r>
              <a:rPr lang="ru-RU" dirty="0" err="1"/>
              <a:t>поширюються</a:t>
            </a:r>
            <a:r>
              <a:rPr lang="ru-RU" dirty="0"/>
              <a:t> </a:t>
            </a:r>
            <a:r>
              <a:rPr lang="ru-RU" dirty="0" err="1"/>
              <a:t>вимоги</a:t>
            </a:r>
            <a:r>
              <a:rPr lang="ru-RU" dirty="0"/>
              <a:t> </a:t>
            </a:r>
            <a:r>
              <a:rPr lang="ru-RU" u="sng" dirty="0">
                <a:hlinkClick r:id="rId5"/>
              </a:rPr>
              <a:t>Закону </a:t>
            </a:r>
            <a:r>
              <a:rPr lang="ru-RU" u="sng" dirty="0" err="1">
                <a:hlinkClick r:id="rId5"/>
              </a:rPr>
              <a:t>України</a:t>
            </a:r>
            <a:r>
              <a:rPr lang="ru-RU" dirty="0"/>
              <a:t> "Про </a:t>
            </a:r>
            <a:r>
              <a:rPr lang="ru-RU" dirty="0" err="1"/>
              <a:t>запобігання</a:t>
            </a:r>
            <a:r>
              <a:rPr lang="ru-RU" dirty="0"/>
              <a:t> </a:t>
            </a:r>
            <a:r>
              <a:rPr lang="ru-RU" dirty="0" err="1"/>
              <a:t>корупції</a:t>
            </a:r>
            <a:r>
              <a:rPr lang="ru-RU" dirty="0"/>
              <a:t>".</a:t>
            </a:r>
          </a:p>
          <a:p>
            <a:pPr marL="0" indent="0" algn="ctr">
              <a:buNone/>
            </a:pPr>
            <a:r>
              <a:rPr lang="ru-RU" dirty="0">
                <a:solidFill>
                  <a:srgbClr val="FF0000"/>
                </a:solidFill>
              </a:rPr>
              <a:t>Яка </a:t>
            </a:r>
            <a:r>
              <a:rPr lang="ru-RU" dirty="0" err="1">
                <a:solidFill>
                  <a:srgbClr val="FF0000"/>
                </a:solidFill>
              </a:rPr>
              <a:t>їхня</a:t>
            </a:r>
            <a:r>
              <a:rPr lang="ru-RU" dirty="0">
                <a:solidFill>
                  <a:srgbClr val="FF0000"/>
                </a:solidFill>
              </a:rPr>
              <a:t> роль? </a:t>
            </a:r>
          </a:p>
          <a:p>
            <a:pPr marL="0" indent="0">
              <a:buNone/>
            </a:pPr>
            <a:endParaRPr lang="uk-UA" dirty="0"/>
          </a:p>
        </p:txBody>
      </p:sp>
    </p:spTree>
    <p:extLst>
      <p:ext uri="{BB962C8B-B14F-4D97-AF65-F5344CB8AC3E}">
        <p14:creationId xmlns:p14="http://schemas.microsoft.com/office/powerpoint/2010/main" val="1834985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713EE5A-8E5B-0D14-09BD-4F2F2A1B0329}"/>
              </a:ext>
            </a:extLst>
          </p:cNvPr>
          <p:cNvSpPr>
            <a:spLocks noGrp="1"/>
          </p:cNvSpPr>
          <p:nvPr>
            <p:ph idx="1"/>
          </p:nvPr>
        </p:nvSpPr>
        <p:spPr>
          <a:xfrm>
            <a:off x="196769" y="451412"/>
            <a:ext cx="11597833" cy="6053559"/>
          </a:xfrm>
        </p:spPr>
        <p:txBody>
          <a:bodyPr>
            <a:normAutofit lnSpcReduction="10000"/>
          </a:bodyPr>
          <a:lstStyle/>
          <a:p>
            <a:pPr marL="0" indent="0" algn="just">
              <a:buNone/>
            </a:pPr>
            <a:r>
              <a:rPr lang="uk-UA" b="1" dirty="0"/>
              <a:t>Стаття 9. </a:t>
            </a:r>
            <a:r>
              <a:rPr lang="uk-UA" dirty="0"/>
              <a:t>Висновок з оцінки впливу на довкілля</a:t>
            </a:r>
          </a:p>
          <a:p>
            <a:pPr marL="0" indent="0" algn="just">
              <a:buNone/>
            </a:pPr>
            <a:r>
              <a:rPr lang="uk-UA" dirty="0"/>
              <a:t>1. Уповноважений територіальний орган, а у випадках, визначених частинами </a:t>
            </a:r>
            <a:r>
              <a:rPr lang="uk-UA" u="sng" dirty="0">
                <a:hlinkClick r:id="rId2"/>
              </a:rPr>
              <a:t>третьою</a:t>
            </a:r>
            <a:r>
              <a:rPr lang="uk-UA" dirty="0"/>
              <a:t> і </a:t>
            </a:r>
            <a:r>
              <a:rPr lang="uk-UA" u="sng" dirty="0">
                <a:hlinkClick r:id="rId3"/>
              </a:rPr>
              <a:t>четвертою</a:t>
            </a:r>
            <a:r>
              <a:rPr lang="uk-UA" dirty="0"/>
              <a:t> статті 5 цього Закону, - уповноважений центральний орган видає висновок з оцінки впливу на довкілля, яким виходячи з оцінки впливу на довкілля планованої діяльності, зокрема </a:t>
            </a:r>
            <a:r>
              <a:rPr lang="uk-UA" dirty="0">
                <a:highlight>
                  <a:srgbClr val="FFFF00"/>
                </a:highlight>
              </a:rPr>
              <a:t>величини та масштабів такого впливу (площа території та чисельність населення, які можуть зазнати впливу), характеру (у тому числі - транскордонного), інтенсивності і складності, ймовірності, очікуваного початку, тривалості, частоти і невідворотності впливу (включаючи прямий і будь-який опосередкований, побічний, кумулятивний, транскордонний, короткостроковий, середньостроковий та довгостроковий, постійний і тимчасовий, позитивний і негативний впливи), передбачених заходів, спрямованих на запобігання, відвернення, уникнення, зменшення, усунення впливу на довкілля, визначає допустимість чи обґрунтовує недопустимість провадження планованої діяльності та визначає екологічні умови її провадження.</a:t>
            </a:r>
          </a:p>
          <a:p>
            <a:pPr marL="0" indent="0">
              <a:buNone/>
            </a:pPr>
            <a:endParaRPr lang="uk-UA" dirty="0"/>
          </a:p>
        </p:txBody>
      </p:sp>
    </p:spTree>
    <p:extLst>
      <p:ext uri="{BB962C8B-B14F-4D97-AF65-F5344CB8AC3E}">
        <p14:creationId xmlns:p14="http://schemas.microsoft.com/office/powerpoint/2010/main" val="297250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AF31BE-5670-9426-D2B2-2E9F6F99EAB3}"/>
              </a:ext>
            </a:extLst>
          </p:cNvPr>
          <p:cNvSpPr>
            <a:spLocks noGrp="1"/>
          </p:cNvSpPr>
          <p:nvPr>
            <p:ph type="title"/>
          </p:nvPr>
        </p:nvSpPr>
        <p:spPr/>
        <p:txBody>
          <a:bodyPr>
            <a:normAutofit/>
          </a:bodyPr>
          <a:lstStyle/>
          <a:p>
            <a:r>
              <a:rPr lang="ru-RU" sz="2400" b="1" dirty="0" err="1"/>
              <a:t>Розробка</a:t>
            </a:r>
            <a:r>
              <a:rPr lang="ru-RU" sz="2400" b="1" dirty="0"/>
              <a:t> та </a:t>
            </a:r>
            <a:r>
              <a:rPr lang="ru-RU" sz="2400" b="1" dirty="0" err="1"/>
              <a:t>технічна</a:t>
            </a:r>
            <a:r>
              <a:rPr lang="ru-RU" sz="2400" b="1" dirty="0"/>
              <a:t> </a:t>
            </a:r>
            <a:r>
              <a:rPr lang="ru-RU" sz="2400" b="1" dirty="0" err="1"/>
              <a:t>рекультивація</a:t>
            </a:r>
            <a:r>
              <a:rPr lang="ru-RU" sz="2400" b="1" dirty="0"/>
              <a:t> </a:t>
            </a:r>
            <a:r>
              <a:rPr lang="ru-RU" sz="2400" b="1" dirty="0" err="1"/>
              <a:t>Негребівського</a:t>
            </a:r>
            <a:r>
              <a:rPr lang="ru-RU" sz="2400" b="1" dirty="0"/>
              <a:t> </a:t>
            </a:r>
            <a:r>
              <a:rPr lang="ru-RU" sz="2400" b="1" dirty="0" err="1"/>
              <a:t>родовища</a:t>
            </a:r>
            <a:r>
              <a:rPr lang="ru-RU" sz="2400" b="1" dirty="0"/>
              <a:t> </a:t>
            </a:r>
            <a:r>
              <a:rPr lang="ru-RU" sz="2400" b="1" dirty="0" err="1"/>
              <a:t>доломітів</a:t>
            </a:r>
            <a:r>
              <a:rPr lang="ru-RU" sz="2400" b="1" dirty="0"/>
              <a:t> </a:t>
            </a:r>
            <a:r>
              <a:rPr lang="ru-RU" sz="2400" b="1" dirty="0" err="1"/>
              <a:t>Житомирського</a:t>
            </a:r>
            <a:r>
              <a:rPr lang="ru-RU" sz="2400" b="1" dirty="0"/>
              <a:t> району </a:t>
            </a:r>
            <a:r>
              <a:rPr lang="ru-RU" sz="2400" b="1" dirty="0" err="1"/>
              <a:t>Житомирської</a:t>
            </a:r>
            <a:r>
              <a:rPr lang="ru-RU" sz="2400" b="1" dirty="0"/>
              <a:t> </a:t>
            </a:r>
            <a:r>
              <a:rPr lang="ru-RU" sz="2400" b="1" dirty="0" err="1"/>
              <a:t>області</a:t>
            </a:r>
            <a:r>
              <a:rPr lang="ru-RU" sz="2400" b="1" dirty="0"/>
              <a:t> (1 </a:t>
            </a:r>
            <a:r>
              <a:rPr lang="ru-RU" sz="2400" b="1" dirty="0" err="1"/>
              <a:t>черга</a:t>
            </a:r>
            <a:r>
              <a:rPr lang="ru-RU" sz="2400" b="1" dirty="0"/>
              <a:t>)</a:t>
            </a:r>
            <a:endParaRPr lang="uk-UA" sz="2400" b="1" dirty="0"/>
          </a:p>
        </p:txBody>
      </p:sp>
      <p:pic>
        <p:nvPicPr>
          <p:cNvPr id="4" name="Місце для вмісту 3">
            <a:extLst>
              <a:ext uri="{FF2B5EF4-FFF2-40B4-BE49-F238E27FC236}">
                <a16:creationId xmlns:a16="http://schemas.microsoft.com/office/drawing/2014/main" id="{79B357D9-818A-1760-5533-553BAC049987}"/>
              </a:ext>
            </a:extLst>
          </p:cNvPr>
          <p:cNvPicPr>
            <a:picLocks noGrp="1" noChangeAspect="1"/>
          </p:cNvPicPr>
          <p:nvPr>
            <p:ph idx="1"/>
          </p:nvPr>
        </p:nvPicPr>
        <p:blipFill>
          <a:blip r:embed="rId2"/>
          <a:srcRect l="40064" t="16710" r="15696" b="6497"/>
          <a:stretch>
            <a:fillRect/>
          </a:stretch>
        </p:blipFill>
        <p:spPr>
          <a:xfrm>
            <a:off x="661564" y="1883498"/>
            <a:ext cx="4456498" cy="4351338"/>
          </a:xfrm>
          <a:prstGeom prst="rect">
            <a:avLst/>
          </a:prstGeom>
        </p:spPr>
      </p:pic>
      <p:pic>
        <p:nvPicPr>
          <p:cNvPr id="5" name="Рисунок 4">
            <a:extLst>
              <a:ext uri="{FF2B5EF4-FFF2-40B4-BE49-F238E27FC236}">
                <a16:creationId xmlns:a16="http://schemas.microsoft.com/office/drawing/2014/main" id="{285D671B-2802-B03E-D952-5A9514CD6453}"/>
              </a:ext>
            </a:extLst>
          </p:cNvPr>
          <p:cNvPicPr>
            <a:picLocks noChangeAspect="1"/>
          </p:cNvPicPr>
          <p:nvPr/>
        </p:nvPicPr>
        <p:blipFill>
          <a:blip r:embed="rId3"/>
          <a:srcRect l="7975" t="15359" r="46930" b="11054"/>
          <a:stretch>
            <a:fillRect/>
          </a:stretch>
        </p:blipFill>
        <p:spPr>
          <a:xfrm>
            <a:off x="5567421" y="1811438"/>
            <a:ext cx="5497975" cy="5046562"/>
          </a:xfrm>
          <a:prstGeom prst="rect">
            <a:avLst/>
          </a:prstGeom>
        </p:spPr>
      </p:pic>
    </p:spTree>
    <p:extLst>
      <p:ext uri="{BB962C8B-B14F-4D97-AF65-F5344CB8AC3E}">
        <p14:creationId xmlns:p14="http://schemas.microsoft.com/office/powerpoint/2010/main" val="775717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1D988F-ED36-D9F1-DEFE-D827D68AEF47}"/>
              </a:ext>
            </a:extLst>
          </p:cNvPr>
          <p:cNvSpPr>
            <a:spLocks noGrp="1"/>
          </p:cNvSpPr>
          <p:nvPr>
            <p:ph type="title"/>
          </p:nvPr>
        </p:nvSpPr>
        <p:spPr>
          <a:xfrm>
            <a:off x="300941" y="365125"/>
            <a:ext cx="11678855" cy="1325563"/>
          </a:xfrm>
        </p:spPr>
        <p:txBody>
          <a:bodyPr/>
          <a:lstStyle/>
          <a:p>
            <a:r>
              <a:rPr lang="uk-UA" dirty="0"/>
              <a:t>Закон України «Про стратегічну екологічну оцінку»</a:t>
            </a:r>
          </a:p>
        </p:txBody>
      </p:sp>
      <p:sp>
        <p:nvSpPr>
          <p:cNvPr id="3" name="Місце для вмісту 2">
            <a:extLst>
              <a:ext uri="{FF2B5EF4-FFF2-40B4-BE49-F238E27FC236}">
                <a16:creationId xmlns:a16="http://schemas.microsoft.com/office/drawing/2014/main" id="{5D935D62-A09A-CC72-B3B5-10BD2BB3CDEE}"/>
              </a:ext>
            </a:extLst>
          </p:cNvPr>
          <p:cNvSpPr>
            <a:spLocks noGrp="1"/>
          </p:cNvSpPr>
          <p:nvPr>
            <p:ph idx="1"/>
          </p:nvPr>
        </p:nvSpPr>
        <p:spPr>
          <a:xfrm>
            <a:off x="462987" y="1825625"/>
            <a:ext cx="11424213" cy="4351338"/>
          </a:xfrm>
        </p:spPr>
        <p:txBody>
          <a:bodyPr>
            <a:normAutofit fontScale="92500" lnSpcReduction="20000"/>
          </a:bodyPr>
          <a:lstStyle/>
          <a:p>
            <a:pPr marL="0" indent="0" algn="just">
              <a:buNone/>
            </a:pPr>
            <a:r>
              <a:rPr lang="uk-UA" dirty="0"/>
              <a:t>Цей Закон регулює відносини у сфері оцінки наслідків для довкілля, у тому числі для здоров’я населення, виконання документів державного планування та поширюється на документи державного планування, які стосуються сільського господарства, лісового господарства, рибного господарства, енергетики, промисловості, транспорту, управління відходами, використання водних ресурсів, охорони довкілля, телекомунікацій, туризму, містобудування або землеустрою (схеми) та виконання яких передбачатиме реалізацію видів діяльності (або які містять види діяльності та об’єкти), щодо яких законодавством передбачено здійснення процедури оцінки впливу на довкілля, або які вимагають оцінки, зважаючи на ймовірні наслідки для територій та об’єктів природно-заповідного фонду та екологічної мережі (далі - території з природоохоронним статусом), крім тих, що стосуються створення або розширення територій та об’єктів природно-заповідного фонду.</a:t>
            </a:r>
          </a:p>
        </p:txBody>
      </p:sp>
    </p:spTree>
    <p:extLst>
      <p:ext uri="{BB962C8B-B14F-4D97-AF65-F5344CB8AC3E}">
        <p14:creationId xmlns:p14="http://schemas.microsoft.com/office/powerpoint/2010/main" val="218074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A05E2D8-29FE-3152-E176-4B631888E217}"/>
              </a:ext>
            </a:extLst>
          </p:cNvPr>
          <p:cNvSpPr>
            <a:spLocks noGrp="1"/>
          </p:cNvSpPr>
          <p:nvPr>
            <p:ph idx="1"/>
          </p:nvPr>
        </p:nvSpPr>
        <p:spPr>
          <a:xfrm>
            <a:off x="347241" y="428263"/>
            <a:ext cx="11204293" cy="5748700"/>
          </a:xfrm>
        </p:spPr>
        <p:txBody>
          <a:bodyPr>
            <a:normAutofit/>
          </a:bodyPr>
          <a:lstStyle/>
          <a:p>
            <a:pPr marL="0" indent="0" algn="just">
              <a:buNone/>
            </a:pPr>
            <a:r>
              <a:rPr lang="uk-UA" dirty="0"/>
              <a:t>Метою стратегічної екологічної оцінки є сприяння сталому розвитку шляхом забезпечення охорони довкілля, безпеки життєдіяльності населення та охорони його здоров’я, інтегрування екологічних вимог під час розроблення та затвердження документів державного планування.</a:t>
            </a:r>
          </a:p>
          <a:p>
            <a:pPr marL="0" indent="0" algn="just">
              <a:buNone/>
            </a:pPr>
            <a:endParaRPr lang="uk-UA" dirty="0"/>
          </a:p>
          <a:p>
            <a:pPr marL="0" indent="0" algn="just">
              <a:buNone/>
            </a:pPr>
            <a:r>
              <a:rPr lang="uk-UA" dirty="0"/>
              <a:t>Стратегічна екологічна оцінка здійснюється на основі принципів законності та об’єктивності, гласності, участі громадськості, наукової обґрунтованості, збалансованості інтересів, комплексності, запобігання екологічній шкоді, довгострокового прогнозування, достовірності та повноти інформації у проекті документа, міжнародного екологічного співробітництва.</a:t>
            </a:r>
          </a:p>
          <a:p>
            <a:pPr marL="0" indent="0">
              <a:buNone/>
            </a:pPr>
            <a:endParaRPr lang="uk-UA" dirty="0"/>
          </a:p>
        </p:txBody>
      </p:sp>
    </p:spTree>
    <p:extLst>
      <p:ext uri="{BB962C8B-B14F-4D97-AF65-F5344CB8AC3E}">
        <p14:creationId xmlns:p14="http://schemas.microsoft.com/office/powerpoint/2010/main" val="171239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8D5E82-3426-EB56-1591-640BDBBF434A}"/>
              </a:ext>
            </a:extLst>
          </p:cNvPr>
          <p:cNvPicPr>
            <a:picLocks noChangeAspect="1"/>
          </p:cNvPicPr>
          <p:nvPr/>
        </p:nvPicPr>
        <p:blipFill>
          <a:blip r:embed="rId2"/>
          <a:srcRect l="13101" t="17384" r="19304" b="11055"/>
          <a:stretch>
            <a:fillRect/>
          </a:stretch>
        </p:blipFill>
        <p:spPr>
          <a:xfrm>
            <a:off x="889067" y="223203"/>
            <a:ext cx="10766639" cy="6411594"/>
          </a:xfrm>
          <a:prstGeom prst="rect">
            <a:avLst/>
          </a:prstGeom>
        </p:spPr>
      </p:pic>
    </p:spTree>
    <p:extLst>
      <p:ext uri="{BB962C8B-B14F-4D97-AF65-F5344CB8AC3E}">
        <p14:creationId xmlns:p14="http://schemas.microsoft.com/office/powerpoint/2010/main" val="1990654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40B331-114A-8F35-D1A2-F6EAB4447E68}"/>
              </a:ext>
            </a:extLst>
          </p:cNvPr>
          <p:cNvSpPr>
            <a:spLocks noGrp="1"/>
          </p:cNvSpPr>
          <p:nvPr>
            <p:ph type="title"/>
          </p:nvPr>
        </p:nvSpPr>
        <p:spPr/>
        <p:txBody>
          <a:bodyPr/>
          <a:lstStyle/>
          <a:p>
            <a:pPr algn="ctr"/>
            <a:r>
              <a:rPr lang="uk-UA" dirty="0"/>
              <a:t>Питання та відповіді</a:t>
            </a:r>
          </a:p>
        </p:txBody>
      </p:sp>
    </p:spTree>
    <p:extLst>
      <p:ext uri="{BB962C8B-B14F-4D97-AF65-F5344CB8AC3E}">
        <p14:creationId xmlns:p14="http://schemas.microsoft.com/office/powerpoint/2010/main" val="2748890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97E7F9-8300-1922-0D8B-1A7C1BABECB8}"/>
              </a:ext>
            </a:extLst>
          </p:cNvPr>
          <p:cNvSpPr>
            <a:spLocks noGrp="1"/>
          </p:cNvSpPr>
          <p:nvPr>
            <p:ph type="title"/>
          </p:nvPr>
        </p:nvSpPr>
        <p:spPr/>
        <p:txBody>
          <a:bodyPr/>
          <a:lstStyle/>
          <a:p>
            <a:r>
              <a:rPr lang="uk-UA" dirty="0"/>
              <a:t>Контакти:</a:t>
            </a:r>
          </a:p>
        </p:txBody>
      </p:sp>
      <p:sp>
        <p:nvSpPr>
          <p:cNvPr id="3" name="Місце для вмісту 2">
            <a:extLst>
              <a:ext uri="{FF2B5EF4-FFF2-40B4-BE49-F238E27FC236}">
                <a16:creationId xmlns:a16="http://schemas.microsoft.com/office/drawing/2014/main" id="{9F8FED03-9E4B-5B9C-025C-F829BE648DAD}"/>
              </a:ext>
            </a:extLst>
          </p:cNvPr>
          <p:cNvSpPr>
            <a:spLocks noGrp="1"/>
          </p:cNvSpPr>
          <p:nvPr>
            <p:ph idx="1"/>
          </p:nvPr>
        </p:nvSpPr>
        <p:spPr/>
        <p:txBody>
          <a:bodyPr/>
          <a:lstStyle/>
          <a:p>
            <a:pPr marL="0" indent="0">
              <a:buNone/>
            </a:pPr>
            <a:r>
              <a:rPr lang="uk-UA" dirty="0"/>
              <a:t>ШУТЯК С.В. адвокат, заступник голови комітету агарного, земельного та довкільного права НААУ</a:t>
            </a:r>
          </a:p>
          <a:p>
            <a:pPr marL="0" indent="0">
              <a:buNone/>
            </a:pPr>
            <a:r>
              <a:rPr lang="uk-UA" dirty="0"/>
              <a:t>+380979812343</a:t>
            </a:r>
            <a:endParaRPr lang="en-US" dirty="0"/>
          </a:p>
          <a:p>
            <a:pPr marL="0" indent="0">
              <a:buNone/>
            </a:pPr>
            <a:r>
              <a:rPr lang="en-US" dirty="0">
                <a:hlinkClick r:id="rId2"/>
              </a:rPr>
              <a:t>Sofiya.shutiak@gmail.com</a:t>
            </a:r>
            <a:endParaRPr lang="en-US" dirty="0"/>
          </a:p>
          <a:p>
            <a:pPr marL="0" indent="0">
              <a:buNone/>
            </a:pPr>
            <a:endParaRPr lang="en-US" dirty="0"/>
          </a:p>
          <a:p>
            <a:pPr marL="0" indent="0">
              <a:buNone/>
            </a:pPr>
            <a:r>
              <a:rPr lang="uk-UA" dirty="0"/>
              <a:t>Юридична клініка НЛТУ </a:t>
            </a:r>
            <a:r>
              <a:rPr lang="en-AU" dirty="0">
                <a:hlinkClick r:id="rId3"/>
              </a:rPr>
              <a:t>https://www.facebook.com/profile.php?id=61553369744290</a:t>
            </a:r>
            <a:endParaRPr lang="uk-UA" dirty="0"/>
          </a:p>
          <a:p>
            <a:pPr marL="0" indent="0">
              <a:buNone/>
            </a:pPr>
            <a:r>
              <a:rPr lang="uk-UA" dirty="0"/>
              <a:t>ГО Центр економіко-правової аналітики </a:t>
            </a:r>
            <a:r>
              <a:rPr lang="en-AU" dirty="0">
                <a:hlinkClick r:id="rId4"/>
              </a:rPr>
              <a:t>https://www.facebook.com/profile.php?id=61571461900803</a:t>
            </a:r>
            <a:r>
              <a:rPr lang="uk-UA" dirty="0"/>
              <a:t> </a:t>
            </a:r>
          </a:p>
          <a:p>
            <a:pPr marL="0" indent="0">
              <a:buNone/>
            </a:pPr>
            <a:endParaRPr lang="uk-UA" dirty="0"/>
          </a:p>
        </p:txBody>
      </p:sp>
    </p:spTree>
    <p:extLst>
      <p:ext uri="{BB962C8B-B14F-4D97-AF65-F5344CB8AC3E}">
        <p14:creationId xmlns:p14="http://schemas.microsoft.com/office/powerpoint/2010/main" val="179137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D66A721-A7FF-D2E7-B38D-B3A0F93F027D}"/>
              </a:ext>
            </a:extLst>
          </p:cNvPr>
          <p:cNvSpPr>
            <a:spLocks noGrp="1"/>
          </p:cNvSpPr>
          <p:nvPr>
            <p:ph idx="1"/>
          </p:nvPr>
        </p:nvSpPr>
        <p:spPr>
          <a:xfrm>
            <a:off x="451413" y="5116009"/>
            <a:ext cx="10902387" cy="1060953"/>
          </a:xfrm>
        </p:spPr>
        <p:txBody>
          <a:bodyPr/>
          <a:lstStyle/>
          <a:p>
            <a:pPr marL="0" indent="0">
              <a:buNone/>
            </a:pPr>
            <a:r>
              <a:rPr lang="uk-UA" dirty="0"/>
              <a:t>Особисте не майнове право. Не можливо відмовитися, не мають право забрати.</a:t>
            </a:r>
          </a:p>
        </p:txBody>
      </p:sp>
      <p:pic>
        <p:nvPicPr>
          <p:cNvPr id="5" name="Рисунок 4">
            <a:extLst>
              <a:ext uri="{FF2B5EF4-FFF2-40B4-BE49-F238E27FC236}">
                <a16:creationId xmlns:a16="http://schemas.microsoft.com/office/drawing/2014/main" id="{B535B797-FB4E-092D-BB14-12A74E9ED7DC}"/>
              </a:ext>
            </a:extLst>
          </p:cNvPr>
          <p:cNvPicPr>
            <a:picLocks noChangeAspect="1"/>
          </p:cNvPicPr>
          <p:nvPr/>
        </p:nvPicPr>
        <p:blipFill>
          <a:blip r:embed="rId2"/>
          <a:srcRect l="4652" t="22616" r="3259" b="8523"/>
          <a:stretch>
            <a:fillRect/>
          </a:stretch>
        </p:blipFill>
        <p:spPr>
          <a:xfrm>
            <a:off x="347239" y="393540"/>
            <a:ext cx="11227445" cy="4722470"/>
          </a:xfrm>
          <a:prstGeom prst="rect">
            <a:avLst/>
          </a:prstGeom>
        </p:spPr>
      </p:pic>
    </p:spTree>
    <p:extLst>
      <p:ext uri="{BB962C8B-B14F-4D97-AF65-F5344CB8AC3E}">
        <p14:creationId xmlns:p14="http://schemas.microsoft.com/office/powerpoint/2010/main" val="3032935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C9A802D-3E3F-3DDB-880A-366F81387FAD}"/>
              </a:ext>
            </a:extLst>
          </p:cNvPr>
          <p:cNvPicPr>
            <a:picLocks noChangeAspect="1"/>
          </p:cNvPicPr>
          <p:nvPr/>
        </p:nvPicPr>
        <p:blipFill>
          <a:blip r:embed="rId2"/>
          <a:srcRect l="12816" t="10127" r="22152" b="5485"/>
          <a:stretch>
            <a:fillRect/>
          </a:stretch>
        </p:blipFill>
        <p:spPr>
          <a:xfrm>
            <a:off x="833378" y="185195"/>
            <a:ext cx="9931078" cy="6470247"/>
          </a:xfrm>
          <a:prstGeom prst="rect">
            <a:avLst/>
          </a:prstGeom>
        </p:spPr>
      </p:pic>
    </p:spTree>
    <p:extLst>
      <p:ext uri="{BB962C8B-B14F-4D97-AF65-F5344CB8AC3E}">
        <p14:creationId xmlns:p14="http://schemas.microsoft.com/office/powerpoint/2010/main" val="230687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813F8B2-25B2-B498-F416-2337712F3B24}"/>
              </a:ext>
            </a:extLst>
          </p:cNvPr>
          <p:cNvPicPr>
            <a:picLocks noChangeAspect="1"/>
          </p:cNvPicPr>
          <p:nvPr/>
        </p:nvPicPr>
        <p:blipFill>
          <a:blip r:embed="rId2"/>
          <a:srcRect l="12437" t="10970" r="21677" b="5485"/>
          <a:stretch>
            <a:fillRect/>
          </a:stretch>
        </p:blipFill>
        <p:spPr>
          <a:xfrm>
            <a:off x="1088020" y="209269"/>
            <a:ext cx="9641711" cy="6439461"/>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Рукописні дані 5">
                <a:extLst>
                  <a:ext uri="{FF2B5EF4-FFF2-40B4-BE49-F238E27FC236}">
                    <a16:creationId xmlns:a16="http://schemas.microsoft.com/office/drawing/2014/main" id="{9A740DA5-EC0F-0D3F-5D08-C62B259FFCB1}"/>
                  </a:ext>
                </a:extLst>
              </p14:cNvPr>
              <p14:cNvContentPartPr/>
              <p14:nvPr/>
            </p14:nvContentPartPr>
            <p14:xfrm>
              <a:off x="1052868" y="173142"/>
              <a:ext cx="9748800" cy="755640"/>
            </p14:xfrm>
          </p:contentPart>
        </mc:Choice>
        <mc:Fallback>
          <p:pic>
            <p:nvPicPr>
              <p:cNvPr id="6" name="Рукописні дані 5">
                <a:extLst>
                  <a:ext uri="{FF2B5EF4-FFF2-40B4-BE49-F238E27FC236}">
                    <a16:creationId xmlns:a16="http://schemas.microsoft.com/office/drawing/2014/main" id="{9A740DA5-EC0F-0D3F-5D08-C62B259FFCB1}"/>
                  </a:ext>
                </a:extLst>
              </p:cNvPr>
              <p:cNvPicPr/>
              <p:nvPr/>
            </p:nvPicPr>
            <p:blipFill>
              <a:blip r:embed="rId4"/>
              <a:stretch>
                <a:fillRect/>
              </a:stretch>
            </p:blipFill>
            <p:spPr>
              <a:xfrm>
                <a:off x="999228" y="65502"/>
                <a:ext cx="9856440" cy="971280"/>
              </a:xfrm>
              <a:prstGeom prst="rect">
                <a:avLst/>
              </a:prstGeom>
            </p:spPr>
          </p:pic>
        </mc:Fallback>
      </mc:AlternateContent>
    </p:spTree>
    <p:extLst>
      <p:ext uri="{BB962C8B-B14F-4D97-AF65-F5344CB8AC3E}">
        <p14:creationId xmlns:p14="http://schemas.microsoft.com/office/powerpoint/2010/main" val="3266051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DAA159-4E81-F6D7-6B45-BF74320E2DF3}"/>
              </a:ext>
            </a:extLst>
          </p:cNvPr>
          <p:cNvSpPr>
            <a:spLocks noGrp="1"/>
          </p:cNvSpPr>
          <p:nvPr>
            <p:ph type="title"/>
          </p:nvPr>
        </p:nvSpPr>
        <p:spPr/>
        <p:txBody>
          <a:bodyPr/>
          <a:lstStyle/>
          <a:p>
            <a:r>
              <a:rPr lang="uk-UA" dirty="0"/>
              <a:t>Суспільні відносини щодо довкілля </a:t>
            </a:r>
          </a:p>
        </p:txBody>
      </p:sp>
      <p:sp>
        <p:nvSpPr>
          <p:cNvPr id="3" name="Місце для вмісту 2">
            <a:extLst>
              <a:ext uri="{FF2B5EF4-FFF2-40B4-BE49-F238E27FC236}">
                <a16:creationId xmlns:a16="http://schemas.microsoft.com/office/drawing/2014/main" id="{E8B5AB46-4CEF-AC46-2DCC-B591E466EBD6}"/>
              </a:ext>
            </a:extLst>
          </p:cNvPr>
          <p:cNvSpPr>
            <a:spLocks noGrp="1"/>
          </p:cNvSpPr>
          <p:nvPr>
            <p:ph idx="1"/>
          </p:nvPr>
        </p:nvSpPr>
        <p:spPr>
          <a:xfrm>
            <a:off x="838200" y="1825625"/>
            <a:ext cx="10919908" cy="4351338"/>
          </a:xfrm>
        </p:spPr>
        <p:txBody>
          <a:bodyPr/>
          <a:lstStyle/>
          <a:p>
            <a:pPr marL="0" indent="0" algn="just">
              <a:buNone/>
            </a:pPr>
            <a:r>
              <a:rPr lang="uk-UA" dirty="0"/>
              <a:t>Визначають предмет екологічного (довкільного) права.</a:t>
            </a:r>
          </a:p>
          <a:p>
            <a:pPr marL="0" indent="0" algn="just">
              <a:buNone/>
            </a:pPr>
            <a:endParaRPr lang="uk-UA" dirty="0"/>
          </a:p>
          <a:p>
            <a:pPr marL="0" indent="0" algn="just">
              <a:buNone/>
            </a:pPr>
            <a:r>
              <a:rPr lang="uk-UA" dirty="0"/>
              <a:t>Природоохоронне право, </a:t>
            </a:r>
            <a:r>
              <a:rPr lang="uk-UA" dirty="0" err="1"/>
              <a:t>природоресурсне</a:t>
            </a:r>
            <a:r>
              <a:rPr lang="uk-UA" dirty="0"/>
              <a:t> право звужують зміст суспільних відносин щодо охорони довкілля.</a:t>
            </a:r>
          </a:p>
          <a:p>
            <a:pPr marL="0" indent="0" algn="just">
              <a:buNone/>
            </a:pPr>
            <a:endParaRPr lang="uk-UA" dirty="0"/>
          </a:p>
          <a:p>
            <a:pPr marL="0" indent="0" algn="just">
              <a:buNone/>
            </a:pPr>
            <a:r>
              <a:rPr lang="uk-UA" dirty="0"/>
              <a:t>Які суспільні відносини виникають щодо довкілля? Чи вони нормативно закріплені? Чи встановлені державою та забезпечуються державою?</a:t>
            </a:r>
          </a:p>
        </p:txBody>
      </p:sp>
    </p:spTree>
    <p:extLst>
      <p:ext uri="{BB962C8B-B14F-4D97-AF65-F5344CB8AC3E}">
        <p14:creationId xmlns:p14="http://schemas.microsoft.com/office/powerpoint/2010/main" val="175605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6EC3C9-345C-FE83-53A5-5B973946DCD8}"/>
              </a:ext>
            </a:extLst>
          </p:cNvPr>
          <p:cNvSpPr>
            <a:spLocks noGrp="1"/>
          </p:cNvSpPr>
          <p:nvPr>
            <p:ph type="title"/>
          </p:nvPr>
        </p:nvSpPr>
        <p:spPr>
          <a:xfrm>
            <a:off x="196769" y="399850"/>
            <a:ext cx="11875625" cy="1325563"/>
          </a:xfrm>
        </p:spPr>
        <p:txBody>
          <a:bodyPr/>
          <a:lstStyle/>
          <a:p>
            <a:r>
              <a:rPr lang="uk-UA" dirty="0"/>
              <a:t>Закон України «Про охорону навколишнього природного середовища»</a:t>
            </a:r>
          </a:p>
        </p:txBody>
      </p:sp>
      <p:sp>
        <p:nvSpPr>
          <p:cNvPr id="3" name="Місце для вмісту 2">
            <a:extLst>
              <a:ext uri="{FF2B5EF4-FFF2-40B4-BE49-F238E27FC236}">
                <a16:creationId xmlns:a16="http://schemas.microsoft.com/office/drawing/2014/main" id="{BE26A04C-26BE-42E5-84CA-BD74ECC3421D}"/>
              </a:ext>
            </a:extLst>
          </p:cNvPr>
          <p:cNvSpPr>
            <a:spLocks noGrp="1"/>
          </p:cNvSpPr>
          <p:nvPr>
            <p:ph idx="1"/>
          </p:nvPr>
        </p:nvSpPr>
        <p:spPr>
          <a:xfrm>
            <a:off x="335667" y="1825625"/>
            <a:ext cx="11470510" cy="4351338"/>
          </a:xfrm>
        </p:spPr>
        <p:txBody>
          <a:bodyPr>
            <a:normAutofit fontScale="92500" lnSpcReduction="20000"/>
          </a:bodyPr>
          <a:lstStyle/>
          <a:p>
            <a:pPr marL="0" indent="0" algn="just">
              <a:buNone/>
            </a:pPr>
            <a:r>
              <a:rPr lang="uk-UA" dirty="0"/>
              <a:t>Охорона навколишнього природного середовища, раціональне використання природних ресурсів, забезпечення екологічної безпеки життєдіяльності людини - невід'ємна умова сталого економічного та соціального розвитку України.</a:t>
            </a:r>
          </a:p>
          <a:p>
            <a:pPr marL="0" indent="0" algn="just">
              <a:buNone/>
            </a:pPr>
            <a:r>
              <a:rPr lang="uk-UA" dirty="0"/>
              <a:t>З цією метою Україна здійснює на своїй території екологічну політику, спрямовану на збереження безпечного для існування живої і неживої природи навколишнього середовища, захисту життя і здоров'я населення від негативного впливу, зумовленого забрудненням навколишнього природного середовища, досягнення гармонійної взаємодії суспільства і природи, охорону, раціональне використання і відтворення природних ресурсів.</a:t>
            </a:r>
          </a:p>
          <a:p>
            <a:pPr marL="0" indent="0" algn="just">
              <a:buNone/>
            </a:pPr>
            <a:r>
              <a:rPr lang="uk-UA" dirty="0"/>
              <a:t>Цей Закон визначає правові, економічні та соціальні основи організації охорони навколишнього природного середовища в інтересах нинішнього і майбутніх поколінь.</a:t>
            </a:r>
          </a:p>
          <a:p>
            <a:pPr marL="0" indent="0">
              <a:buNone/>
            </a:pPr>
            <a:endParaRPr lang="uk-UA" dirty="0"/>
          </a:p>
        </p:txBody>
      </p:sp>
    </p:spTree>
    <p:extLst>
      <p:ext uri="{BB962C8B-B14F-4D97-AF65-F5344CB8AC3E}">
        <p14:creationId xmlns:p14="http://schemas.microsoft.com/office/powerpoint/2010/main" val="304121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C030CC-553D-062B-8E56-9488B42AA770}"/>
              </a:ext>
            </a:extLst>
          </p:cNvPr>
          <p:cNvSpPr>
            <a:spLocks noGrp="1"/>
          </p:cNvSpPr>
          <p:nvPr>
            <p:ph type="title"/>
          </p:nvPr>
        </p:nvSpPr>
        <p:spPr>
          <a:xfrm>
            <a:off x="407894" y="149972"/>
            <a:ext cx="10515600" cy="1325563"/>
          </a:xfrm>
        </p:spPr>
        <p:txBody>
          <a:bodyPr/>
          <a:lstStyle/>
          <a:p>
            <a:r>
              <a:rPr lang="uk-UA" dirty="0"/>
              <a:t>Конституція України </a:t>
            </a:r>
          </a:p>
        </p:txBody>
      </p:sp>
      <p:sp>
        <p:nvSpPr>
          <p:cNvPr id="3" name="Місце для вмісту 2">
            <a:extLst>
              <a:ext uri="{FF2B5EF4-FFF2-40B4-BE49-F238E27FC236}">
                <a16:creationId xmlns:a16="http://schemas.microsoft.com/office/drawing/2014/main" id="{F5319385-C572-4C04-0C68-2FF27D16F886}"/>
              </a:ext>
            </a:extLst>
          </p:cNvPr>
          <p:cNvSpPr>
            <a:spLocks noGrp="1"/>
          </p:cNvSpPr>
          <p:nvPr>
            <p:ph idx="1"/>
          </p:nvPr>
        </p:nvSpPr>
        <p:spPr>
          <a:xfrm>
            <a:off x="515471" y="1567442"/>
            <a:ext cx="10515600" cy="4351338"/>
          </a:xfrm>
        </p:spPr>
        <p:txBody>
          <a:bodyPr>
            <a:normAutofit fontScale="92500" lnSpcReduction="20000"/>
          </a:bodyPr>
          <a:lstStyle/>
          <a:p>
            <a:pPr marL="0" indent="0">
              <a:buNone/>
            </a:pPr>
            <a:endParaRPr lang="en-US" dirty="0"/>
          </a:p>
          <a:p>
            <a:pPr marL="0" indent="0">
              <a:buNone/>
            </a:pPr>
            <a:r>
              <a:rPr lang="uk-UA" dirty="0"/>
              <a:t>Стаття 66 Кожен </a:t>
            </a:r>
            <a:r>
              <a:rPr lang="uk-UA" dirty="0" err="1"/>
              <a:t>зобов</a:t>
            </a:r>
            <a:r>
              <a:rPr lang="en-US" dirty="0"/>
              <a:t>’</a:t>
            </a:r>
            <a:r>
              <a:rPr lang="uk-UA" dirty="0" err="1"/>
              <a:t>язаний</a:t>
            </a:r>
            <a:r>
              <a:rPr lang="uk-UA" dirty="0"/>
              <a:t> не шкодити довкіллю</a:t>
            </a:r>
          </a:p>
          <a:p>
            <a:pPr marL="0" indent="0">
              <a:buNone/>
            </a:pPr>
            <a:endParaRPr lang="uk-UA" dirty="0"/>
          </a:p>
          <a:p>
            <a:pPr marL="0" indent="0">
              <a:buNone/>
            </a:pPr>
            <a:r>
              <a:rPr lang="uk-UA" dirty="0"/>
              <a:t>Забезпечується державою через:</a:t>
            </a:r>
          </a:p>
          <a:p>
            <a:pPr>
              <a:buFontTx/>
              <a:buChar char="-"/>
            </a:pPr>
            <a:r>
              <a:rPr lang="uk-UA" dirty="0"/>
              <a:t>Передбачення кримінально-правових правопорушень у ККУ</a:t>
            </a:r>
          </a:p>
          <a:p>
            <a:pPr>
              <a:buFontTx/>
              <a:buChar char="-"/>
            </a:pPr>
            <a:r>
              <a:rPr lang="uk-UA" dirty="0"/>
              <a:t>Передбачення адміністративних правопорушень у КУпАП </a:t>
            </a:r>
          </a:p>
          <a:p>
            <a:pPr>
              <a:buFontTx/>
              <a:buChar char="-"/>
            </a:pPr>
            <a:r>
              <a:rPr lang="uk-UA" dirty="0"/>
              <a:t>Цивільну відповідальність (збитки, шкода, право на самооборону) у ЦКУ</a:t>
            </a:r>
          </a:p>
          <a:p>
            <a:pPr>
              <a:buFontTx/>
              <a:buChar char="-"/>
            </a:pPr>
            <a:r>
              <a:rPr lang="uk-UA" dirty="0"/>
              <a:t>Дисциплінарну відповідальність за порушення трудового законодавства (охорона праці, безпека життєдіяльності)</a:t>
            </a:r>
          </a:p>
          <a:p>
            <a:pPr>
              <a:buFontTx/>
              <a:buChar char="-"/>
            </a:pPr>
            <a:r>
              <a:rPr lang="uk-UA" dirty="0"/>
              <a:t>Скасування рішень органів влади КАС України</a:t>
            </a:r>
          </a:p>
          <a:p>
            <a:pPr>
              <a:buFontTx/>
              <a:buChar char="-"/>
            </a:pPr>
            <a:endParaRPr lang="uk-UA" dirty="0"/>
          </a:p>
          <a:p>
            <a:pPr marL="0" indent="0">
              <a:buNone/>
            </a:pPr>
            <a:endParaRPr lang="uk-UA" dirty="0"/>
          </a:p>
          <a:p>
            <a:pPr marL="0" indent="0">
              <a:buNone/>
            </a:pPr>
            <a:endParaRPr lang="uk-UA" dirty="0"/>
          </a:p>
          <a:p>
            <a:pPr marL="0" indent="0">
              <a:buNone/>
            </a:pPr>
            <a:endParaRPr lang="uk-UA" dirty="0"/>
          </a:p>
        </p:txBody>
      </p:sp>
    </p:spTree>
    <p:extLst>
      <p:ext uri="{BB962C8B-B14F-4D97-AF65-F5344CB8AC3E}">
        <p14:creationId xmlns:p14="http://schemas.microsoft.com/office/powerpoint/2010/main" val="348538804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517</TotalTime>
  <Words>2327</Words>
  <Application>Microsoft Office PowerPoint</Application>
  <PresentationFormat>Широкий екран</PresentationFormat>
  <Paragraphs>159</Paragraphs>
  <Slides>31</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31</vt:i4>
      </vt:variant>
    </vt:vector>
  </HeadingPairs>
  <TitlesOfParts>
    <vt:vector size="39" baseType="lpstr">
      <vt:lpstr>__Wix_Madefor_Display_fa5d44</vt:lpstr>
      <vt:lpstr>Aptos</vt:lpstr>
      <vt:lpstr>Aptos Display</vt:lpstr>
      <vt:lpstr>Arial</vt:lpstr>
      <vt:lpstr>Calibri</vt:lpstr>
      <vt:lpstr>Roboto</vt:lpstr>
      <vt:lpstr>Times New Roman</vt:lpstr>
      <vt:lpstr>Тема Office</vt:lpstr>
      <vt:lpstr>Право на захисті довкілля: аналіз кейсів, поради до застосування, відповіді на запитання</vt:lpstr>
      <vt:lpstr>Право - </vt:lpstr>
      <vt:lpstr>Презентація PowerPoint</vt:lpstr>
      <vt:lpstr>Презентація PowerPoint</vt:lpstr>
      <vt:lpstr>Презентація PowerPoint</vt:lpstr>
      <vt:lpstr>Презентація PowerPoint</vt:lpstr>
      <vt:lpstr>Суспільні відносини щодо довкілля </vt:lpstr>
      <vt:lpstr>Закон України «Про охорону навколишнього природного середовища»</vt:lpstr>
      <vt:lpstr>Конституція України </vt:lpstr>
      <vt:lpstr>Конституція України </vt:lpstr>
      <vt:lpstr>Рівність усіх форм власності </vt:lpstr>
      <vt:lpstr>Початок дослідження: Чи мають цінність дикороси? Чи можуть вони стати джерелом наповнення місцевого бюджету?</vt:lpstr>
      <vt:lpstr>Лісовий кодекс України</vt:lpstr>
      <vt:lpstr>Презентація PowerPoint</vt:lpstr>
      <vt:lpstr>Податковий кодекс України</vt:lpstr>
      <vt:lpstr>Податковий кодекс України</vt:lpstr>
      <vt:lpstr>Закон України «Про природно-заповідний фонд України»</vt:lpstr>
      <vt:lpstr>Закон України «Про природно-заповідний фонд України»</vt:lpstr>
      <vt:lpstr>Стаття 16 Конституції України, стаття 50 Закону України «Про охорону навколишнього природного середовища» – екологічна безпека – стан навколишнього середовища у якому забезпечується</vt:lpstr>
      <vt:lpstr>Презентація PowerPoint</vt:lpstr>
      <vt:lpstr>Презентація PowerPoint</vt:lpstr>
      <vt:lpstr>Презентація PowerPoint</vt:lpstr>
      <vt:lpstr>Національна рамка кваліфікацій https://zakon.rada.gov.ua/laws/show/1341-2011-%D0%BF#Text</vt:lpstr>
      <vt:lpstr>Про наукову та науково-технічну діяльність https://zakon.rada.gov.ua/laws/show/848-19#Text</vt:lpstr>
      <vt:lpstr>Презентація PowerPoint</vt:lpstr>
      <vt:lpstr>Презентація PowerPoint</vt:lpstr>
      <vt:lpstr>Розробка та технічна рекультивація Негребівського родовища доломітів Житомирського району Житомирської області (1 черга)</vt:lpstr>
      <vt:lpstr>Закон України «Про стратегічну екологічну оцінку»</vt:lpstr>
      <vt:lpstr>Презентація PowerPoint</vt:lpstr>
      <vt:lpstr>Питання та відповіді</vt:lpstr>
      <vt:lpstr>Контакти: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Sofiya Shutiak</dc:creator>
  <cp:lastModifiedBy>Sofiya Shutiak</cp:lastModifiedBy>
  <cp:revision>12</cp:revision>
  <dcterms:created xsi:type="dcterms:W3CDTF">2025-07-09T05:37:34Z</dcterms:created>
  <dcterms:modified xsi:type="dcterms:W3CDTF">2025-07-09T14:14:44Z</dcterms:modified>
</cp:coreProperties>
</file>